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6"/>
  </p:notesMasterIdLst>
  <p:sldIdLst>
    <p:sldId id="257" r:id="rId2"/>
    <p:sldId id="298" r:id="rId3"/>
    <p:sldId id="299" r:id="rId4"/>
    <p:sldId id="300" r:id="rId5"/>
    <p:sldId id="318" r:id="rId6"/>
    <p:sldId id="337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263" r:id="rId17"/>
    <p:sldId id="289" r:id="rId18"/>
    <p:sldId id="287" r:id="rId19"/>
    <p:sldId id="288" r:id="rId20"/>
    <p:sldId id="264" r:id="rId21"/>
    <p:sldId id="338" r:id="rId22"/>
    <p:sldId id="265" r:id="rId23"/>
    <p:sldId id="266" r:id="rId24"/>
    <p:sldId id="267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270" r:id="rId39"/>
    <p:sldId id="328" r:id="rId40"/>
    <p:sldId id="292" r:id="rId41"/>
    <p:sldId id="316" r:id="rId42"/>
    <p:sldId id="331" r:id="rId43"/>
    <p:sldId id="332" r:id="rId44"/>
    <p:sldId id="317" r:id="rId4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CF4A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7" autoAdjust="0"/>
    <p:restoredTop sz="94671" autoAdjust="0"/>
  </p:normalViewPr>
  <p:slideViewPr>
    <p:cSldViewPr snapToGrid="0">
      <p:cViewPr varScale="1">
        <p:scale>
          <a:sx n="54" d="100"/>
          <a:sy n="54" d="100"/>
        </p:scale>
        <p:origin x="108" y="4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1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\Desktop\EEPG_RG\0_Informes_ElaboracionRGH\DATOS%20RENDICI&#211;N%20DE%20CUENTAS\Gr&#225;ficas%20Rendicion%20de%20cuentas%20201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\Desktop\EEPG_RG\0_Informes_ElaboracionRGH\DATOS%20RENDICI&#211;N%20DE%20CUENTAS\Gr&#225;ficas%20Rendicion%20de%20cuentas%20201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\Desktop\EEPG_RG\0_Informes_ElaboracionRGH\DATOS%20RENDICI&#211;N%20DE%20CUENTAS\Gr&#225;ficas%20Rendicion%20de%20cuentas%20201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\Desktop\EEPG_RG\0_Informes_ElaboracionRGH\DATOS%20RENDICI&#211;N%20DE%20CUENTAS\Gr&#225;ficas%20Rendicion%20de%20cuentas%20201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co.toscano\Desktop\Pendientes%20Marzo%202016\Contrataci&#243;n%20Desechos%20Peligrosos\Creaci&#243;n%20de%20la%20Necesidad%20-%20Eliminaci&#243;n%20de%20Desechos%20Peligrosos%202016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623508300118665E-2"/>
          <c:y val="0.15875969310098881"/>
          <c:w val="0.81388888888888888"/>
          <c:h val="0.77314814814814814"/>
        </c:manualLayout>
      </c:layout>
      <c:pie3DChart>
        <c:varyColors val="1"/>
        <c:ser>
          <c:idx val="0"/>
          <c:order val="0"/>
          <c:spPr>
            <a:effectLst>
              <a:outerShdw blurRad="88900" dir="5400000" sx="102000" sy="102000" algn="ctr" rotWithShape="0">
                <a:prstClr val="black">
                  <a:alpha val="10000"/>
                </a:prstClr>
              </a:outerShdw>
            </a:effectLst>
          </c:spPr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dir="54000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dir="54000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dir="54000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88900" dir="54000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8.2564741907261596E-2"/>
                  <c:y val="-4.57637044270079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336876640419947"/>
                  <c:y val="0.141749832268970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2493231752256044"/>
                  <c:y val="1.44696739983340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30245514400371615"/>
                  <c:y val="3.5934484287993618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751377952755905"/>
                      <c:h val="0.1889814814814814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'fig1'!$B$3:$B$6</c:f>
              <c:strCache>
                <c:ptCount val="4"/>
                <c:pt idx="0">
                  <c:v>Generación Térmica</c:v>
                </c:pt>
                <c:pt idx="1">
                  <c:v>Generación Eólica</c:v>
                </c:pt>
                <c:pt idx="2">
                  <c:v>Generación Fotovoltaica</c:v>
                </c:pt>
                <c:pt idx="3">
                  <c:v>Generación con Jatropha (Piñón)</c:v>
                </c:pt>
              </c:strCache>
            </c:strRef>
          </c:cat>
          <c:val>
            <c:numRef>
              <c:f>'fig1'!$C$3:$C$6</c:f>
              <c:numCache>
                <c:formatCode>General</c:formatCode>
                <c:ptCount val="4"/>
                <c:pt idx="0">
                  <c:v>45400149.549999997</c:v>
                </c:pt>
                <c:pt idx="1">
                  <c:v>6343528.4954824224</c:v>
                </c:pt>
                <c:pt idx="2">
                  <c:v>2040529.2600000002</c:v>
                </c:pt>
                <c:pt idx="3">
                  <c:v>59338.55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13402925873715418"/>
                  <c:y val="0.10467686582515287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322188112610645"/>
                  <c:y val="-0.11715069580828839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8056679182844235E-2"/>
                  <c:y val="-1.881706587920718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SCB!$B$2:$B$4</c:f>
              <c:strCache>
                <c:ptCount val="3"/>
                <c:pt idx="0">
                  <c:v>TÉRMICA</c:v>
                </c:pt>
                <c:pt idx="1">
                  <c:v>EÓLICA</c:v>
                </c:pt>
                <c:pt idx="2">
                  <c:v>SOLAR</c:v>
                </c:pt>
              </c:strCache>
            </c:strRef>
          </c:cat>
          <c:val>
            <c:numRef>
              <c:f>SCB!$C$2:$C$4</c:f>
              <c:numCache>
                <c:formatCode>General</c:formatCode>
                <c:ptCount val="3"/>
                <c:pt idx="0">
                  <c:v>12454861.1</c:v>
                </c:pt>
                <c:pt idx="1">
                  <c:v>3396365</c:v>
                </c:pt>
                <c:pt idx="2">
                  <c:v>15869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9.580563662825281E-2"/>
                  <c:y val="0.147140043049030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856D2B2-096F-4E69-ACCA-B0CE8B65888B}" type="CATEGORYNAME">
                      <a:rPr lang="en-US">
                        <a:solidFill>
                          <a:sysClr val="windowText" lastClr="000000"/>
                        </a:solidFill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[NOMBRE DE CATEGORÍA]</a:t>
                    </a:fld>
                    <a:r>
                      <a:rPr lang="en-US" baseline="0">
                        <a:solidFill>
                          <a:sysClr val="windowText" lastClr="000000"/>
                        </a:solidFill>
                      </a:rPr>
                      <a:t>
</a:t>
                    </a:r>
                    <a:fld id="{EA8DFF04-A8A9-4629-8B80-17334A8A2D46}" type="PERCENTAGE">
                      <a:rPr lang="en-US" baseline="0">
                        <a:solidFill>
                          <a:sysClr val="windowText" lastClr="000000"/>
                        </a:solidFill>
                      </a:rPr>
                      <a:pPr>
                        <a:defRPr>
                          <a:solidFill>
                            <a:sysClr val="windowText" lastClr="000000"/>
                          </a:solidFill>
                        </a:defRPr>
                      </a:pPr>
                      <a:t>[PORCENTAJE]</a:t>
                    </a:fld>
                    <a:endParaRPr lang="en-US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1035179416233837"/>
                  <c:y val="-0.17317972955502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SCZ!$B$2:$B$4</c:f>
              <c:strCache>
                <c:ptCount val="3"/>
                <c:pt idx="0">
                  <c:v>TÉRMICA</c:v>
                </c:pt>
                <c:pt idx="1">
                  <c:v>EÓLICA</c:v>
                </c:pt>
                <c:pt idx="2">
                  <c:v>SOLAR</c:v>
                </c:pt>
              </c:strCache>
            </c:strRef>
          </c:cat>
          <c:val>
            <c:numRef>
              <c:f>SCZ!$C$2:$C$4</c:f>
              <c:numCache>
                <c:formatCode>General</c:formatCode>
                <c:ptCount val="3"/>
                <c:pt idx="0">
                  <c:v>27892543</c:v>
                </c:pt>
                <c:pt idx="1">
                  <c:v>2947163.4954824215</c:v>
                </c:pt>
                <c:pt idx="2">
                  <c:v>2010492.3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23274081364829396"/>
                  <c:y val="-0.1359893554972295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4940518372703412"/>
                  <c:y val="8.26469087197433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FLO!$B$3:$B$5</c:f>
              <c:strCache>
                <c:ptCount val="3"/>
                <c:pt idx="0">
                  <c:v>TÉRMICA DIÉSEL</c:v>
                </c:pt>
                <c:pt idx="1">
                  <c:v>TÉRMICA PIÑÓN</c:v>
                </c:pt>
                <c:pt idx="2">
                  <c:v>SOLAR</c:v>
                </c:pt>
              </c:strCache>
            </c:strRef>
          </c:cat>
          <c:val>
            <c:numRef>
              <c:f>FLO!$C$3:$C$5</c:f>
              <c:numCache>
                <c:formatCode>General</c:formatCode>
                <c:ptCount val="3"/>
                <c:pt idx="0">
                  <c:v>167466.45000000001</c:v>
                </c:pt>
                <c:pt idx="1">
                  <c:v>59338.55</c:v>
                </c:pt>
                <c:pt idx="2">
                  <c:v>21359.96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b="1"/>
              <a:t>Desechos</a:t>
            </a:r>
            <a:r>
              <a:rPr lang="es-ES" b="1" baseline="0"/>
              <a:t> Peligrosos 2015</a:t>
            </a:r>
            <a:endParaRPr lang="es-ES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20070557402022385"/>
          <c:y val="0.19219067651601562"/>
          <c:w val="0.45551896539067854"/>
          <c:h val="0.78494506158556654"/>
        </c:manualLayout>
      </c:layout>
      <c:pieChart>
        <c:varyColors val="1"/>
        <c:ser>
          <c:idx val="0"/>
          <c:order val="0"/>
          <c:explosion val="23"/>
          <c:dPt>
            <c:idx val="0"/>
            <c:bubble3D val="0"/>
            <c:spPr>
              <a:solidFill>
                <a:srgbClr val="CCFF6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99F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3694706911636045"/>
                  <c:y val="-8.96117493510032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416358391259175E-2"/>
                  <c:y val="-0.141147860462275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3972548649188521E-2"/>
                  <c:y val="-9.77244481485035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0383639545056872E-2"/>
                  <c:y val="7.4993187326993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8275185545922326E-3"/>
                  <c:y val="2.1417147686298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522607309595151E-2"/>
                  <c:y val="1.3263382214837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Hoja4!$N$12:$N$17</c:f>
              <c:strCache>
                <c:ptCount val="6"/>
                <c:pt idx="0">
                  <c:v>Aceite (Gal)</c:v>
                </c:pt>
                <c:pt idx="1">
                  <c:v>Aguas de Sentina (Kg)</c:v>
                </c:pt>
                <c:pt idx="2">
                  <c:v>Filtros (Kg)</c:v>
                </c:pt>
                <c:pt idx="3">
                  <c:v>Refrigerante (Kg)</c:v>
                </c:pt>
                <c:pt idx="4">
                  <c:v>Wipe (Kg)</c:v>
                </c:pt>
                <c:pt idx="5">
                  <c:v>Lodos (Kg)</c:v>
                </c:pt>
              </c:strCache>
            </c:strRef>
          </c:cat>
          <c:val>
            <c:numRef>
              <c:f>Hoja4!$O$12:$O$17</c:f>
              <c:numCache>
                <c:formatCode>General</c:formatCode>
                <c:ptCount val="6"/>
                <c:pt idx="0">
                  <c:v>54.69</c:v>
                </c:pt>
                <c:pt idx="1">
                  <c:v>16.39</c:v>
                </c:pt>
                <c:pt idx="2">
                  <c:v>8.76</c:v>
                </c:pt>
                <c:pt idx="3">
                  <c:v>11.57</c:v>
                </c:pt>
                <c:pt idx="4">
                  <c:v>4.8600000000000003</c:v>
                </c:pt>
                <c:pt idx="5">
                  <c:v>3.72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81059510361792"/>
          <c:y val="0.14249806228172648"/>
          <c:w val="0.33122750110654758"/>
          <c:h val="0.575084655243962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Relationship Id="rId4" Type="http://schemas.openxmlformats.org/officeDocument/2006/relationships/image" Target="../media/image9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272693-A3EA-4202-AB00-8362B75F1399}" type="doc">
      <dgm:prSet loTypeId="urn:microsoft.com/office/officeart/2005/8/layout/list1" loCatId="list" qsTypeId="urn:microsoft.com/office/officeart/2005/8/quickstyle/simple5" qsCatId="simple" csTypeId="urn:microsoft.com/office/officeart/2005/8/colors/accent5_3" csCatId="accent5" phldr="1"/>
      <dgm:spPr/>
      <dgm:t>
        <a:bodyPr/>
        <a:lstStyle/>
        <a:p>
          <a:endParaRPr lang="es-ES"/>
        </a:p>
      </dgm:t>
    </dgm:pt>
    <dgm:pt modelId="{687889C0-3B80-4418-B9F7-38DAC224FE8F}">
      <dgm:prSet phldrT="[Texto]" custT="1"/>
      <dgm:spPr/>
      <dgm:t>
        <a:bodyPr/>
        <a:lstStyle/>
        <a:p>
          <a:r>
            <a:rPr lang="es-EC" sz="1800" b="1" dirty="0" smtClean="0"/>
            <a:t>La Central Térmica cuenta con 5 grupos de generación, con una Potencia Nominal de: 3,05 MW</a:t>
          </a:r>
          <a:endParaRPr lang="es-ES" sz="1800" dirty="0"/>
        </a:p>
      </dgm:t>
    </dgm:pt>
    <dgm:pt modelId="{D0E2EB83-4CF1-4009-8AF7-E407B8DC5119}" type="parTrans" cxnId="{69074AB8-BEE9-4ACA-B17E-EB43874A20E4}">
      <dgm:prSet/>
      <dgm:spPr/>
      <dgm:t>
        <a:bodyPr/>
        <a:lstStyle/>
        <a:p>
          <a:endParaRPr lang="es-ES"/>
        </a:p>
      </dgm:t>
    </dgm:pt>
    <dgm:pt modelId="{C6595435-1BBD-4981-AFD1-16968F30E447}" type="sibTrans" cxnId="{69074AB8-BEE9-4ACA-B17E-EB43874A20E4}">
      <dgm:prSet/>
      <dgm:spPr/>
      <dgm:t>
        <a:bodyPr/>
        <a:lstStyle/>
        <a:p>
          <a:endParaRPr lang="es-ES"/>
        </a:p>
      </dgm:t>
    </dgm:pt>
    <dgm:pt modelId="{C7AC5171-8AB5-4772-AB81-2A39D919E502}">
      <dgm:prSet phldrT="[Texto]" custT="1"/>
      <dgm:spPr/>
      <dgm:t>
        <a:bodyPr/>
        <a:lstStyle/>
        <a:p>
          <a:r>
            <a:rPr lang="es-ES" sz="2000" b="1" i="0" u="none" dirty="0" smtClean="0"/>
            <a:t>Abasteciendo la demanda de 1.175 clientes.</a:t>
          </a:r>
          <a:endParaRPr lang="es-ES" sz="2000" b="1" dirty="0"/>
        </a:p>
      </dgm:t>
    </dgm:pt>
    <dgm:pt modelId="{7664F10A-9EE0-40A3-A749-7A70E9E8DA6D}" type="parTrans" cxnId="{D7A33AD1-9667-4268-BE30-4D6576134BE3}">
      <dgm:prSet/>
      <dgm:spPr/>
      <dgm:t>
        <a:bodyPr/>
        <a:lstStyle/>
        <a:p>
          <a:endParaRPr lang="es-ES"/>
        </a:p>
      </dgm:t>
    </dgm:pt>
    <dgm:pt modelId="{883EA7F4-7EDD-49C5-866F-3402D1D21849}" type="sibTrans" cxnId="{D7A33AD1-9667-4268-BE30-4D6576134BE3}">
      <dgm:prSet/>
      <dgm:spPr/>
      <dgm:t>
        <a:bodyPr/>
        <a:lstStyle/>
        <a:p>
          <a:endParaRPr lang="es-ES"/>
        </a:p>
      </dgm:t>
    </dgm:pt>
    <dgm:pt modelId="{7C28A005-5678-4D44-926B-313D8BEE0FFF}">
      <dgm:prSet phldrT="[Texto]" custT="1"/>
      <dgm:spPr/>
      <dgm:t>
        <a:bodyPr/>
        <a:lstStyle/>
        <a:p>
          <a:r>
            <a:rPr lang="es-ES" sz="2000" b="1" dirty="0" smtClean="0"/>
            <a:t>Brindando energía al 11 % de los Clientes de la Provincia de Galápagos</a:t>
          </a:r>
          <a:endParaRPr lang="es-ES" sz="2000" b="1" dirty="0"/>
        </a:p>
      </dgm:t>
    </dgm:pt>
    <dgm:pt modelId="{277216E3-FB92-46B9-BA74-DEF13F5DAB76}" type="parTrans" cxnId="{8BF4DC24-D40D-4A00-A91C-5595E8B8EC83}">
      <dgm:prSet/>
      <dgm:spPr/>
      <dgm:t>
        <a:bodyPr/>
        <a:lstStyle/>
        <a:p>
          <a:endParaRPr lang="es-ES"/>
        </a:p>
      </dgm:t>
    </dgm:pt>
    <dgm:pt modelId="{39BD608F-904B-4C69-97CA-66E0B429189A}" type="sibTrans" cxnId="{8BF4DC24-D40D-4A00-A91C-5595E8B8EC83}">
      <dgm:prSet/>
      <dgm:spPr/>
      <dgm:t>
        <a:bodyPr/>
        <a:lstStyle/>
        <a:p>
          <a:endParaRPr lang="es-ES"/>
        </a:p>
      </dgm:t>
    </dgm:pt>
    <dgm:pt modelId="{1EB32DC7-024D-48D1-A998-0211778D0DAE}" type="pres">
      <dgm:prSet presAssocID="{2F272693-A3EA-4202-AB00-8362B75F139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76FDFAB-622A-43AB-8BF5-A75A512DC4E9}" type="pres">
      <dgm:prSet presAssocID="{687889C0-3B80-4418-B9F7-38DAC224FE8F}" presName="parentLin" presStyleCnt="0"/>
      <dgm:spPr/>
    </dgm:pt>
    <dgm:pt modelId="{606B7097-9089-43F4-AFA8-A0C6B593B824}" type="pres">
      <dgm:prSet presAssocID="{687889C0-3B80-4418-B9F7-38DAC224FE8F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748CC7A6-10A2-4101-8FF5-8C923FB4255A}" type="pres">
      <dgm:prSet presAssocID="{687889C0-3B80-4418-B9F7-38DAC224FE8F}" presName="parentText" presStyleLbl="node1" presStyleIdx="0" presStyleCnt="3" custScaleX="10860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EE7F49-A4DC-4360-860D-A19D99E8E802}" type="pres">
      <dgm:prSet presAssocID="{687889C0-3B80-4418-B9F7-38DAC224FE8F}" presName="negativeSpace" presStyleCnt="0"/>
      <dgm:spPr/>
    </dgm:pt>
    <dgm:pt modelId="{28521D00-FE29-48EE-A986-5CA8F03ED8C8}" type="pres">
      <dgm:prSet presAssocID="{687889C0-3B80-4418-B9F7-38DAC224FE8F}" presName="childText" presStyleLbl="conFgAcc1" presStyleIdx="0" presStyleCnt="3" custScaleY="73455">
        <dgm:presLayoutVars>
          <dgm:bulletEnabled val="1"/>
        </dgm:presLayoutVars>
      </dgm:prSet>
      <dgm:spPr/>
    </dgm:pt>
    <dgm:pt modelId="{36E10C6A-4E28-4E24-8337-84B38B797A41}" type="pres">
      <dgm:prSet presAssocID="{C6595435-1BBD-4981-AFD1-16968F30E447}" presName="spaceBetweenRectangles" presStyleCnt="0"/>
      <dgm:spPr/>
    </dgm:pt>
    <dgm:pt modelId="{1379381A-2DE5-4D3A-90A5-D054666B0AC4}" type="pres">
      <dgm:prSet presAssocID="{C7AC5171-8AB5-4772-AB81-2A39D919E502}" presName="parentLin" presStyleCnt="0"/>
      <dgm:spPr/>
    </dgm:pt>
    <dgm:pt modelId="{B9DAA084-D2A2-4FC5-99DC-58EE60B68631}" type="pres">
      <dgm:prSet presAssocID="{C7AC5171-8AB5-4772-AB81-2A39D919E502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855F0827-F2E5-4851-A342-7D284A2653CE}" type="pres">
      <dgm:prSet presAssocID="{C7AC5171-8AB5-4772-AB81-2A39D919E502}" presName="parentText" presStyleLbl="node1" presStyleIdx="1" presStyleCnt="3" custScaleX="1091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716248-DDB8-44FB-A9B7-D41CA4DE654B}" type="pres">
      <dgm:prSet presAssocID="{C7AC5171-8AB5-4772-AB81-2A39D919E502}" presName="negativeSpace" presStyleCnt="0"/>
      <dgm:spPr/>
    </dgm:pt>
    <dgm:pt modelId="{7E484171-B3A6-4C8F-98CD-3098B1BCC98D}" type="pres">
      <dgm:prSet presAssocID="{C7AC5171-8AB5-4772-AB81-2A39D919E502}" presName="childText" presStyleLbl="conFgAcc1" presStyleIdx="1" presStyleCnt="3" custScaleY="73879">
        <dgm:presLayoutVars>
          <dgm:bulletEnabled val="1"/>
        </dgm:presLayoutVars>
      </dgm:prSet>
      <dgm:spPr/>
    </dgm:pt>
    <dgm:pt modelId="{85E4CD24-69EF-4909-952A-7B3D86719A2E}" type="pres">
      <dgm:prSet presAssocID="{883EA7F4-7EDD-49C5-866F-3402D1D21849}" presName="spaceBetweenRectangles" presStyleCnt="0"/>
      <dgm:spPr/>
    </dgm:pt>
    <dgm:pt modelId="{76EA5E6A-F55D-4F63-9810-5979DCFB8C94}" type="pres">
      <dgm:prSet presAssocID="{7C28A005-5678-4D44-926B-313D8BEE0FFF}" presName="parentLin" presStyleCnt="0"/>
      <dgm:spPr/>
    </dgm:pt>
    <dgm:pt modelId="{A45C60D4-F016-47E2-AF7B-A4CDEDDAF2C0}" type="pres">
      <dgm:prSet presAssocID="{7C28A005-5678-4D44-926B-313D8BEE0FFF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31417375-FFC6-4E2F-A84E-280198F8948A}" type="pres">
      <dgm:prSet presAssocID="{7C28A005-5678-4D44-926B-313D8BEE0FFF}" presName="parentText" presStyleLbl="node1" presStyleIdx="2" presStyleCnt="3" custScaleX="10959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45A840-3BFB-44BF-9137-72B24570CB26}" type="pres">
      <dgm:prSet presAssocID="{7C28A005-5678-4D44-926B-313D8BEE0FFF}" presName="negativeSpace" presStyleCnt="0"/>
      <dgm:spPr/>
    </dgm:pt>
    <dgm:pt modelId="{3C3C0EEF-D4CB-4DE5-B26C-D02BFD7432CC}" type="pres">
      <dgm:prSet presAssocID="{7C28A005-5678-4D44-926B-313D8BEE0FFF}" presName="childText" presStyleLbl="conFgAcc1" presStyleIdx="2" presStyleCnt="3" custScaleY="72405">
        <dgm:presLayoutVars>
          <dgm:bulletEnabled val="1"/>
        </dgm:presLayoutVars>
      </dgm:prSet>
      <dgm:spPr/>
    </dgm:pt>
  </dgm:ptLst>
  <dgm:cxnLst>
    <dgm:cxn modelId="{61F961F2-E7A5-48AA-8F45-F88CBFF05E40}" type="presOf" srcId="{7C28A005-5678-4D44-926B-313D8BEE0FFF}" destId="{A45C60D4-F016-47E2-AF7B-A4CDEDDAF2C0}" srcOrd="0" destOrd="0" presId="urn:microsoft.com/office/officeart/2005/8/layout/list1"/>
    <dgm:cxn modelId="{D7A33AD1-9667-4268-BE30-4D6576134BE3}" srcId="{2F272693-A3EA-4202-AB00-8362B75F1399}" destId="{C7AC5171-8AB5-4772-AB81-2A39D919E502}" srcOrd="1" destOrd="0" parTransId="{7664F10A-9EE0-40A3-A749-7A70E9E8DA6D}" sibTransId="{883EA7F4-7EDD-49C5-866F-3402D1D21849}"/>
    <dgm:cxn modelId="{FA2D4EE5-35BB-4FE7-BC94-9E5E1834EE12}" type="presOf" srcId="{687889C0-3B80-4418-B9F7-38DAC224FE8F}" destId="{606B7097-9089-43F4-AFA8-A0C6B593B824}" srcOrd="0" destOrd="0" presId="urn:microsoft.com/office/officeart/2005/8/layout/list1"/>
    <dgm:cxn modelId="{0E092D0D-3434-4DC2-B4EE-D212EC6047AA}" type="presOf" srcId="{7C28A005-5678-4D44-926B-313D8BEE0FFF}" destId="{31417375-FFC6-4E2F-A84E-280198F8948A}" srcOrd="1" destOrd="0" presId="urn:microsoft.com/office/officeart/2005/8/layout/list1"/>
    <dgm:cxn modelId="{8BF4DC24-D40D-4A00-A91C-5595E8B8EC83}" srcId="{2F272693-A3EA-4202-AB00-8362B75F1399}" destId="{7C28A005-5678-4D44-926B-313D8BEE0FFF}" srcOrd="2" destOrd="0" parTransId="{277216E3-FB92-46B9-BA74-DEF13F5DAB76}" sibTransId="{39BD608F-904B-4C69-97CA-66E0B429189A}"/>
    <dgm:cxn modelId="{F69765FE-0F44-455A-A7FD-AFB0748BFB25}" type="presOf" srcId="{C7AC5171-8AB5-4772-AB81-2A39D919E502}" destId="{855F0827-F2E5-4851-A342-7D284A2653CE}" srcOrd="1" destOrd="0" presId="urn:microsoft.com/office/officeart/2005/8/layout/list1"/>
    <dgm:cxn modelId="{12FA44F8-7892-4021-A578-D90AB45BA5CE}" type="presOf" srcId="{2F272693-A3EA-4202-AB00-8362B75F1399}" destId="{1EB32DC7-024D-48D1-A998-0211778D0DAE}" srcOrd="0" destOrd="0" presId="urn:microsoft.com/office/officeart/2005/8/layout/list1"/>
    <dgm:cxn modelId="{47FB5B75-C049-4550-8826-C50C01109816}" type="presOf" srcId="{C7AC5171-8AB5-4772-AB81-2A39D919E502}" destId="{B9DAA084-D2A2-4FC5-99DC-58EE60B68631}" srcOrd="0" destOrd="0" presId="urn:microsoft.com/office/officeart/2005/8/layout/list1"/>
    <dgm:cxn modelId="{2B02EB47-BEA1-4641-9969-F2A79B579CA1}" type="presOf" srcId="{687889C0-3B80-4418-B9F7-38DAC224FE8F}" destId="{748CC7A6-10A2-4101-8FF5-8C923FB4255A}" srcOrd="1" destOrd="0" presId="urn:microsoft.com/office/officeart/2005/8/layout/list1"/>
    <dgm:cxn modelId="{69074AB8-BEE9-4ACA-B17E-EB43874A20E4}" srcId="{2F272693-A3EA-4202-AB00-8362B75F1399}" destId="{687889C0-3B80-4418-B9F7-38DAC224FE8F}" srcOrd="0" destOrd="0" parTransId="{D0E2EB83-4CF1-4009-8AF7-E407B8DC5119}" sibTransId="{C6595435-1BBD-4981-AFD1-16968F30E447}"/>
    <dgm:cxn modelId="{8FA1B1D6-8BBB-4646-89EE-E085F24CA7C1}" type="presParOf" srcId="{1EB32DC7-024D-48D1-A998-0211778D0DAE}" destId="{176FDFAB-622A-43AB-8BF5-A75A512DC4E9}" srcOrd="0" destOrd="0" presId="urn:microsoft.com/office/officeart/2005/8/layout/list1"/>
    <dgm:cxn modelId="{FA805178-CB91-4DE1-9A4F-DAD5F65E0D5C}" type="presParOf" srcId="{176FDFAB-622A-43AB-8BF5-A75A512DC4E9}" destId="{606B7097-9089-43F4-AFA8-A0C6B593B824}" srcOrd="0" destOrd="0" presId="urn:microsoft.com/office/officeart/2005/8/layout/list1"/>
    <dgm:cxn modelId="{70B9DC71-AD62-4BE2-8B99-932274AA3450}" type="presParOf" srcId="{176FDFAB-622A-43AB-8BF5-A75A512DC4E9}" destId="{748CC7A6-10A2-4101-8FF5-8C923FB4255A}" srcOrd="1" destOrd="0" presId="urn:microsoft.com/office/officeart/2005/8/layout/list1"/>
    <dgm:cxn modelId="{99B46066-1E2E-4A4C-8EA3-26FB523C40D5}" type="presParOf" srcId="{1EB32DC7-024D-48D1-A998-0211778D0DAE}" destId="{B5EE7F49-A4DC-4360-860D-A19D99E8E802}" srcOrd="1" destOrd="0" presId="urn:microsoft.com/office/officeart/2005/8/layout/list1"/>
    <dgm:cxn modelId="{8A97A634-3ABC-4E04-BA28-C74416EA8A8B}" type="presParOf" srcId="{1EB32DC7-024D-48D1-A998-0211778D0DAE}" destId="{28521D00-FE29-48EE-A986-5CA8F03ED8C8}" srcOrd="2" destOrd="0" presId="urn:microsoft.com/office/officeart/2005/8/layout/list1"/>
    <dgm:cxn modelId="{2D5411DB-3979-40E2-9D63-EC71198AEA66}" type="presParOf" srcId="{1EB32DC7-024D-48D1-A998-0211778D0DAE}" destId="{36E10C6A-4E28-4E24-8337-84B38B797A41}" srcOrd="3" destOrd="0" presId="urn:microsoft.com/office/officeart/2005/8/layout/list1"/>
    <dgm:cxn modelId="{B9F3466C-3F45-4C28-A40E-C6CE50F6C980}" type="presParOf" srcId="{1EB32DC7-024D-48D1-A998-0211778D0DAE}" destId="{1379381A-2DE5-4D3A-90A5-D054666B0AC4}" srcOrd="4" destOrd="0" presId="urn:microsoft.com/office/officeart/2005/8/layout/list1"/>
    <dgm:cxn modelId="{EEFF67E2-9483-45BC-B37A-AF9B451087F5}" type="presParOf" srcId="{1379381A-2DE5-4D3A-90A5-D054666B0AC4}" destId="{B9DAA084-D2A2-4FC5-99DC-58EE60B68631}" srcOrd="0" destOrd="0" presId="urn:microsoft.com/office/officeart/2005/8/layout/list1"/>
    <dgm:cxn modelId="{FC1C0798-BC9A-4A19-B633-1826EF8DBCE4}" type="presParOf" srcId="{1379381A-2DE5-4D3A-90A5-D054666B0AC4}" destId="{855F0827-F2E5-4851-A342-7D284A2653CE}" srcOrd="1" destOrd="0" presId="urn:microsoft.com/office/officeart/2005/8/layout/list1"/>
    <dgm:cxn modelId="{4070289B-8D67-4052-9A9F-1A24209A41EE}" type="presParOf" srcId="{1EB32DC7-024D-48D1-A998-0211778D0DAE}" destId="{63716248-DDB8-44FB-A9B7-D41CA4DE654B}" srcOrd="5" destOrd="0" presId="urn:microsoft.com/office/officeart/2005/8/layout/list1"/>
    <dgm:cxn modelId="{CD78C1B7-B41D-4458-A61B-BC4FD3062F92}" type="presParOf" srcId="{1EB32DC7-024D-48D1-A998-0211778D0DAE}" destId="{7E484171-B3A6-4C8F-98CD-3098B1BCC98D}" srcOrd="6" destOrd="0" presId="urn:microsoft.com/office/officeart/2005/8/layout/list1"/>
    <dgm:cxn modelId="{F78D8B52-D067-41CD-9BFE-939EA7C65D5A}" type="presParOf" srcId="{1EB32DC7-024D-48D1-A998-0211778D0DAE}" destId="{85E4CD24-69EF-4909-952A-7B3D86719A2E}" srcOrd="7" destOrd="0" presId="urn:microsoft.com/office/officeart/2005/8/layout/list1"/>
    <dgm:cxn modelId="{06EA1732-0B03-4B76-8EB6-6AA7AD1B0245}" type="presParOf" srcId="{1EB32DC7-024D-48D1-A998-0211778D0DAE}" destId="{76EA5E6A-F55D-4F63-9810-5979DCFB8C94}" srcOrd="8" destOrd="0" presId="urn:microsoft.com/office/officeart/2005/8/layout/list1"/>
    <dgm:cxn modelId="{70911ABA-BA02-4258-BF71-575763F89271}" type="presParOf" srcId="{76EA5E6A-F55D-4F63-9810-5979DCFB8C94}" destId="{A45C60D4-F016-47E2-AF7B-A4CDEDDAF2C0}" srcOrd="0" destOrd="0" presId="urn:microsoft.com/office/officeart/2005/8/layout/list1"/>
    <dgm:cxn modelId="{E23B90C9-3F55-4334-BAE7-2405495E8700}" type="presParOf" srcId="{76EA5E6A-F55D-4F63-9810-5979DCFB8C94}" destId="{31417375-FFC6-4E2F-A84E-280198F8948A}" srcOrd="1" destOrd="0" presId="urn:microsoft.com/office/officeart/2005/8/layout/list1"/>
    <dgm:cxn modelId="{47221EB1-1AFD-41AD-B40E-0A65605F461E}" type="presParOf" srcId="{1EB32DC7-024D-48D1-A998-0211778D0DAE}" destId="{F245A840-3BFB-44BF-9137-72B24570CB26}" srcOrd="9" destOrd="0" presId="urn:microsoft.com/office/officeart/2005/8/layout/list1"/>
    <dgm:cxn modelId="{42AA415F-3731-43D8-8986-F474B2DACDDD}" type="presParOf" srcId="{1EB32DC7-024D-48D1-A998-0211778D0DAE}" destId="{3C3C0EEF-D4CB-4DE5-B26C-D02BFD7432C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5FB9C9-D0A6-4826-A622-F53ABE15F2AC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AE5CE8D-7D79-4778-8A33-34F2BFADE6AA}">
      <dgm:prSet phldrT="[Texto]"/>
      <dgm:spPr/>
      <dgm:t>
        <a:bodyPr/>
        <a:lstStyle/>
        <a:p>
          <a:r>
            <a:rPr lang="es-ES" dirty="0" smtClean="0"/>
            <a:t>Disminución de uso de Diésel</a:t>
          </a:r>
          <a:endParaRPr lang="es-ES" dirty="0"/>
        </a:p>
      </dgm:t>
    </dgm:pt>
    <dgm:pt modelId="{957F95B3-3DF2-454D-B456-0C149931BEA4}" type="parTrans" cxnId="{5A7D9AEB-3919-4283-A7FF-ACB4DF3187D5}">
      <dgm:prSet/>
      <dgm:spPr/>
      <dgm:t>
        <a:bodyPr/>
        <a:lstStyle/>
        <a:p>
          <a:endParaRPr lang="es-ES"/>
        </a:p>
      </dgm:t>
    </dgm:pt>
    <dgm:pt modelId="{6EC9D25D-C79A-4B39-826D-F8F25B7359B6}" type="sibTrans" cxnId="{5A7D9AEB-3919-4283-A7FF-ACB4DF3187D5}">
      <dgm:prSet/>
      <dgm:spPr/>
      <dgm:t>
        <a:bodyPr/>
        <a:lstStyle/>
        <a:p>
          <a:endParaRPr lang="es-ES"/>
        </a:p>
      </dgm:t>
    </dgm:pt>
    <dgm:pt modelId="{CDE2A935-8CFF-4E53-9993-29011235F6B8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es-ES" b="1" dirty="0" smtClean="0"/>
            <a:t>Diésel: </a:t>
          </a:r>
        </a:p>
        <a:p>
          <a:pPr>
            <a:lnSpc>
              <a:spcPct val="100000"/>
            </a:lnSpc>
          </a:pPr>
          <a:r>
            <a:rPr lang="es-ES" b="1" dirty="0" smtClean="0"/>
            <a:t>167,47 </a:t>
          </a:r>
          <a:r>
            <a:rPr lang="es-ES" b="1" dirty="0" err="1" smtClean="0"/>
            <a:t>MWh</a:t>
          </a:r>
          <a:endParaRPr lang="es-ES" dirty="0"/>
        </a:p>
      </dgm:t>
    </dgm:pt>
    <dgm:pt modelId="{B73EAE5B-AC26-45AA-81B2-B2BA6B5E581C}" type="parTrans" cxnId="{729480C6-2BF0-4E5E-BF63-7F6DA80F65E5}">
      <dgm:prSet/>
      <dgm:spPr/>
      <dgm:t>
        <a:bodyPr/>
        <a:lstStyle/>
        <a:p>
          <a:endParaRPr lang="es-ES"/>
        </a:p>
      </dgm:t>
    </dgm:pt>
    <dgm:pt modelId="{7A2D4072-B412-4AE1-BF2A-BF4D37E1E957}" type="sibTrans" cxnId="{729480C6-2BF0-4E5E-BF63-7F6DA80F65E5}">
      <dgm:prSet/>
      <dgm:spPr/>
      <dgm:t>
        <a:bodyPr/>
        <a:lstStyle/>
        <a:p>
          <a:endParaRPr lang="es-ES"/>
        </a:p>
      </dgm:t>
    </dgm:pt>
    <dgm:pt modelId="{73704B41-EA7D-449C-BF8B-541137BCD0B6}">
      <dgm:prSet phldrT="[Texto]"/>
      <dgm:spPr/>
      <dgm:t>
        <a:bodyPr/>
        <a:lstStyle/>
        <a:p>
          <a:r>
            <a:rPr lang="es-ES" dirty="0" smtClean="0"/>
            <a:t>Aumento de Energía Renovable</a:t>
          </a:r>
          <a:endParaRPr lang="es-ES" dirty="0"/>
        </a:p>
      </dgm:t>
    </dgm:pt>
    <dgm:pt modelId="{556F65B0-92A1-48A6-BC94-777C9F1F47E9}" type="parTrans" cxnId="{FCD2455E-FE3D-46F7-8171-6E0810CC1973}">
      <dgm:prSet/>
      <dgm:spPr/>
      <dgm:t>
        <a:bodyPr/>
        <a:lstStyle/>
        <a:p>
          <a:endParaRPr lang="es-ES"/>
        </a:p>
      </dgm:t>
    </dgm:pt>
    <dgm:pt modelId="{85C91A48-44FC-4F56-9D55-3803ACF9CA71}" type="sibTrans" cxnId="{FCD2455E-FE3D-46F7-8171-6E0810CC1973}">
      <dgm:prSet/>
      <dgm:spPr/>
      <dgm:t>
        <a:bodyPr/>
        <a:lstStyle/>
        <a:p>
          <a:endParaRPr lang="es-ES"/>
        </a:p>
      </dgm:t>
    </dgm:pt>
    <dgm:pt modelId="{2CB07501-3124-4F09-B4E7-AD2DD97C6805}">
      <dgm:prSet phldrT="[Texto]"/>
      <dgm:spPr/>
      <dgm:t>
        <a:bodyPr/>
        <a:lstStyle/>
        <a:p>
          <a:r>
            <a:rPr lang="es-ES" b="1" dirty="0" smtClean="0"/>
            <a:t>- </a:t>
          </a:r>
          <a:r>
            <a:rPr lang="es-ES" b="1" dirty="0" err="1" smtClean="0"/>
            <a:t>Jatropha</a:t>
          </a:r>
          <a:r>
            <a:rPr lang="es-ES" b="1" dirty="0" smtClean="0"/>
            <a:t> (Piñón): 59,33 </a:t>
          </a:r>
          <a:r>
            <a:rPr lang="es-ES" b="1" dirty="0" err="1" smtClean="0"/>
            <a:t>MWh</a:t>
          </a:r>
          <a:endParaRPr lang="es-ES" b="1" dirty="0" smtClean="0"/>
        </a:p>
        <a:p>
          <a:r>
            <a:rPr lang="es-ES" b="1" dirty="0" smtClean="0"/>
            <a:t>- Solar: 21,35 </a:t>
          </a:r>
          <a:r>
            <a:rPr lang="es-ES" b="1" dirty="0" err="1" smtClean="0"/>
            <a:t>MWh</a:t>
          </a:r>
          <a:endParaRPr lang="es-ES" b="1" dirty="0"/>
        </a:p>
      </dgm:t>
    </dgm:pt>
    <dgm:pt modelId="{DCB596C1-D638-437A-950A-62275DE42530}" type="parTrans" cxnId="{CF611B20-DB6D-4649-BBF9-A37382771613}">
      <dgm:prSet/>
      <dgm:spPr/>
      <dgm:t>
        <a:bodyPr/>
        <a:lstStyle/>
        <a:p>
          <a:endParaRPr lang="es-ES"/>
        </a:p>
      </dgm:t>
    </dgm:pt>
    <dgm:pt modelId="{498664C8-D636-4F2E-8B2E-8F4EB65A9913}" type="sibTrans" cxnId="{CF611B20-DB6D-4649-BBF9-A37382771613}">
      <dgm:prSet/>
      <dgm:spPr/>
      <dgm:t>
        <a:bodyPr/>
        <a:lstStyle/>
        <a:p>
          <a:endParaRPr lang="es-ES"/>
        </a:p>
      </dgm:t>
    </dgm:pt>
    <dgm:pt modelId="{440CA28E-3F66-463B-AA12-F0390ACBE8A1}">
      <dgm:prSet/>
      <dgm:spPr/>
      <dgm:t>
        <a:bodyPr/>
        <a:lstStyle/>
        <a:p>
          <a:endParaRPr lang="es-EC"/>
        </a:p>
      </dgm:t>
    </dgm:pt>
    <dgm:pt modelId="{BDE0CD2F-E0BF-436C-B0F4-2ACE78585076}" type="parTrans" cxnId="{009D3A60-9EA8-40BB-8FE3-18FF527AC44F}">
      <dgm:prSet/>
      <dgm:spPr/>
      <dgm:t>
        <a:bodyPr/>
        <a:lstStyle/>
        <a:p>
          <a:endParaRPr lang="es-ES"/>
        </a:p>
      </dgm:t>
    </dgm:pt>
    <dgm:pt modelId="{5CFB3481-BB9D-41C3-852B-DE6E02C8BABA}" type="sibTrans" cxnId="{009D3A60-9EA8-40BB-8FE3-18FF527AC44F}">
      <dgm:prSet/>
      <dgm:spPr/>
      <dgm:t>
        <a:bodyPr/>
        <a:lstStyle/>
        <a:p>
          <a:endParaRPr lang="es-ES"/>
        </a:p>
      </dgm:t>
    </dgm:pt>
    <dgm:pt modelId="{5C0C70A4-BF05-469F-88BD-21DC83013479}" type="pres">
      <dgm:prSet presAssocID="{435FB9C9-D0A6-4826-A622-F53ABE15F2AC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A576C48-687D-4692-9190-33C4AFCAA48E}" type="pres">
      <dgm:prSet presAssocID="{435FB9C9-D0A6-4826-A622-F53ABE15F2AC}" presName="Background" presStyleLbl="node1" presStyleIdx="0" presStyleCnt="1" custScaleY="103830"/>
      <dgm:spPr/>
    </dgm:pt>
    <dgm:pt modelId="{7C70EE81-7AE9-48B6-B58F-37740883CED1}" type="pres">
      <dgm:prSet presAssocID="{435FB9C9-D0A6-4826-A622-F53ABE15F2AC}" presName="Divider" presStyleLbl="callout" presStyleIdx="0" presStyleCnt="1"/>
      <dgm:spPr/>
    </dgm:pt>
    <dgm:pt modelId="{62A90B4F-9F0F-4C5B-87B0-E67E1E8FE0C7}" type="pres">
      <dgm:prSet presAssocID="{435FB9C9-D0A6-4826-A622-F53ABE15F2AC}" presName="ChildText1" presStyleLbl="revTx" presStyleIdx="0" presStyleCnt="0" custScaleX="125943" custScaleY="1274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4F677E-5A73-4563-A521-1AF1EE67CCEC}" type="pres">
      <dgm:prSet presAssocID="{435FB9C9-D0A6-4826-A622-F53ABE15F2AC}" presName="ChildText2" presStyleLbl="revTx" presStyleIdx="0" presStyleCnt="0" custScaleY="13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1D350E-969E-4BAF-804F-A8BA44F80472}" type="pres">
      <dgm:prSet presAssocID="{435FB9C9-D0A6-4826-A622-F53ABE15F2AC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90F88CF1-E231-4149-8D22-3F509A5B0DD2}" type="pres">
      <dgm:prSet presAssocID="{435FB9C9-D0A6-4826-A622-F53ABE15F2AC}" presName="ParentShape1" presStyleLbl="alignImgPlace1" presStyleIdx="0" presStyleCnt="2" custAng="10800000" custLinFactNeighborX="-948" custLinFactNeighborY="20020">
        <dgm:presLayoutVars/>
      </dgm:prSet>
      <dgm:spPr/>
      <dgm:t>
        <a:bodyPr/>
        <a:lstStyle/>
        <a:p>
          <a:endParaRPr lang="es-ES"/>
        </a:p>
      </dgm:t>
    </dgm:pt>
    <dgm:pt modelId="{98B490B7-637A-4B66-9CAD-83F679D7192F}" type="pres">
      <dgm:prSet presAssocID="{435FB9C9-D0A6-4826-A622-F53ABE15F2AC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C86393CE-87FF-40BF-B049-1D41BE73627C}" type="pres">
      <dgm:prSet presAssocID="{435FB9C9-D0A6-4826-A622-F53ABE15F2AC}" presName="ParentShape2" presStyleLbl="alignImgPlace1" presStyleIdx="1" presStyleCnt="2" custAng="10800000" custLinFactNeighborX="1719" custLinFactNeighborY="-20508">
        <dgm:presLayoutVars/>
      </dgm:prSet>
      <dgm:spPr/>
      <dgm:t>
        <a:bodyPr/>
        <a:lstStyle/>
        <a:p>
          <a:endParaRPr lang="es-ES"/>
        </a:p>
      </dgm:t>
    </dgm:pt>
  </dgm:ptLst>
  <dgm:cxnLst>
    <dgm:cxn modelId="{7C00DEE8-B9BE-4CB1-AF54-942F526E145A}" type="presOf" srcId="{73704B41-EA7D-449C-BF8B-541137BCD0B6}" destId="{98B490B7-637A-4B66-9CAD-83F679D7192F}" srcOrd="0" destOrd="0" presId="urn:microsoft.com/office/officeart/2009/3/layout/OpposingIdeas"/>
    <dgm:cxn modelId="{CF611B20-DB6D-4649-BBF9-A37382771613}" srcId="{73704B41-EA7D-449C-BF8B-541137BCD0B6}" destId="{2CB07501-3124-4F09-B4E7-AD2DD97C6805}" srcOrd="0" destOrd="0" parTransId="{DCB596C1-D638-437A-950A-62275DE42530}" sibTransId="{498664C8-D636-4F2E-8B2E-8F4EB65A9913}"/>
    <dgm:cxn modelId="{A37FC4CB-B17E-41FD-AD35-4695D9E75756}" type="presOf" srcId="{2CB07501-3124-4F09-B4E7-AD2DD97C6805}" destId="{9F4F677E-5A73-4563-A521-1AF1EE67CCEC}" srcOrd="0" destOrd="0" presId="urn:microsoft.com/office/officeart/2009/3/layout/OpposingIdeas"/>
    <dgm:cxn modelId="{009D3A60-9EA8-40BB-8FE3-18FF527AC44F}" srcId="{435FB9C9-D0A6-4826-A622-F53ABE15F2AC}" destId="{440CA28E-3F66-463B-AA12-F0390ACBE8A1}" srcOrd="2" destOrd="0" parTransId="{BDE0CD2F-E0BF-436C-B0F4-2ACE78585076}" sibTransId="{5CFB3481-BB9D-41C3-852B-DE6E02C8BABA}"/>
    <dgm:cxn modelId="{30F196C7-4B9C-47D5-852A-F3C713E7069C}" type="presOf" srcId="{73704B41-EA7D-449C-BF8B-541137BCD0B6}" destId="{C86393CE-87FF-40BF-B049-1D41BE73627C}" srcOrd="1" destOrd="0" presId="urn:microsoft.com/office/officeart/2009/3/layout/OpposingIdeas"/>
    <dgm:cxn modelId="{5A7D9AEB-3919-4283-A7FF-ACB4DF3187D5}" srcId="{435FB9C9-D0A6-4826-A622-F53ABE15F2AC}" destId="{8AE5CE8D-7D79-4778-8A33-34F2BFADE6AA}" srcOrd="0" destOrd="0" parTransId="{957F95B3-3DF2-454D-B456-0C149931BEA4}" sibTransId="{6EC9D25D-C79A-4B39-826D-F8F25B7359B6}"/>
    <dgm:cxn modelId="{729480C6-2BF0-4E5E-BF63-7F6DA80F65E5}" srcId="{8AE5CE8D-7D79-4778-8A33-34F2BFADE6AA}" destId="{CDE2A935-8CFF-4E53-9993-29011235F6B8}" srcOrd="0" destOrd="0" parTransId="{B73EAE5B-AC26-45AA-81B2-B2BA6B5E581C}" sibTransId="{7A2D4072-B412-4AE1-BF2A-BF4D37E1E957}"/>
    <dgm:cxn modelId="{DE8A5CAF-9618-41B8-8C12-C339EDA33C55}" type="presOf" srcId="{8AE5CE8D-7D79-4778-8A33-34F2BFADE6AA}" destId="{90F88CF1-E231-4149-8D22-3F509A5B0DD2}" srcOrd="1" destOrd="0" presId="urn:microsoft.com/office/officeart/2009/3/layout/OpposingIdeas"/>
    <dgm:cxn modelId="{885D4A9A-FC1B-4326-A4BB-6351CFEDD91F}" type="presOf" srcId="{435FB9C9-D0A6-4826-A622-F53ABE15F2AC}" destId="{5C0C70A4-BF05-469F-88BD-21DC83013479}" srcOrd="0" destOrd="0" presId="urn:microsoft.com/office/officeart/2009/3/layout/OpposingIdeas"/>
    <dgm:cxn modelId="{FCD2455E-FE3D-46F7-8171-6E0810CC1973}" srcId="{435FB9C9-D0A6-4826-A622-F53ABE15F2AC}" destId="{73704B41-EA7D-449C-BF8B-541137BCD0B6}" srcOrd="1" destOrd="0" parTransId="{556F65B0-92A1-48A6-BC94-777C9F1F47E9}" sibTransId="{85C91A48-44FC-4F56-9D55-3803ACF9CA71}"/>
    <dgm:cxn modelId="{C21AA9B3-FDDD-4E8D-BB05-B6B38F236C01}" type="presOf" srcId="{CDE2A935-8CFF-4E53-9993-29011235F6B8}" destId="{62A90B4F-9F0F-4C5B-87B0-E67E1E8FE0C7}" srcOrd="0" destOrd="0" presId="urn:microsoft.com/office/officeart/2009/3/layout/OpposingIdeas"/>
    <dgm:cxn modelId="{644CEC39-2B5E-4C05-BA24-70DF9584D5CF}" type="presOf" srcId="{8AE5CE8D-7D79-4778-8A33-34F2BFADE6AA}" destId="{741D350E-969E-4BAF-804F-A8BA44F80472}" srcOrd="0" destOrd="0" presId="urn:microsoft.com/office/officeart/2009/3/layout/OpposingIdeas"/>
    <dgm:cxn modelId="{C8FFC02B-CB91-4068-ABAD-9BE7D2911184}" type="presParOf" srcId="{5C0C70A4-BF05-469F-88BD-21DC83013479}" destId="{CA576C48-687D-4692-9190-33C4AFCAA48E}" srcOrd="0" destOrd="0" presId="urn:microsoft.com/office/officeart/2009/3/layout/OpposingIdeas"/>
    <dgm:cxn modelId="{69BB8C89-CF17-4810-BF41-26F158691E61}" type="presParOf" srcId="{5C0C70A4-BF05-469F-88BD-21DC83013479}" destId="{7C70EE81-7AE9-48B6-B58F-37740883CED1}" srcOrd="1" destOrd="0" presId="urn:microsoft.com/office/officeart/2009/3/layout/OpposingIdeas"/>
    <dgm:cxn modelId="{3F2105FD-4D93-48BC-864F-15139756160C}" type="presParOf" srcId="{5C0C70A4-BF05-469F-88BD-21DC83013479}" destId="{62A90B4F-9F0F-4C5B-87B0-E67E1E8FE0C7}" srcOrd="2" destOrd="0" presId="urn:microsoft.com/office/officeart/2009/3/layout/OpposingIdeas"/>
    <dgm:cxn modelId="{459F84F2-40E4-4F66-B068-3C917A83D22F}" type="presParOf" srcId="{5C0C70A4-BF05-469F-88BD-21DC83013479}" destId="{9F4F677E-5A73-4563-A521-1AF1EE67CCEC}" srcOrd="3" destOrd="0" presId="urn:microsoft.com/office/officeart/2009/3/layout/OpposingIdeas"/>
    <dgm:cxn modelId="{84332D06-2E0C-4D9B-A9C5-FC85429FE11C}" type="presParOf" srcId="{5C0C70A4-BF05-469F-88BD-21DC83013479}" destId="{741D350E-969E-4BAF-804F-A8BA44F80472}" srcOrd="4" destOrd="0" presId="urn:microsoft.com/office/officeart/2009/3/layout/OpposingIdeas"/>
    <dgm:cxn modelId="{2B85EEEE-BAA7-4BC3-9369-4445B7466C0E}" type="presParOf" srcId="{5C0C70A4-BF05-469F-88BD-21DC83013479}" destId="{90F88CF1-E231-4149-8D22-3F509A5B0DD2}" srcOrd="5" destOrd="0" presId="urn:microsoft.com/office/officeart/2009/3/layout/OpposingIdeas"/>
    <dgm:cxn modelId="{E671D0B8-95A7-45C3-BED7-2D6ED306FFFB}" type="presParOf" srcId="{5C0C70A4-BF05-469F-88BD-21DC83013479}" destId="{98B490B7-637A-4B66-9CAD-83F679D7192F}" srcOrd="6" destOrd="0" presId="urn:microsoft.com/office/officeart/2009/3/layout/OpposingIdeas"/>
    <dgm:cxn modelId="{5DE48FF9-3842-4FBB-B6AD-E61445E0DC91}" type="presParOf" srcId="{5C0C70A4-BF05-469F-88BD-21DC83013479}" destId="{C86393CE-87FF-40BF-B049-1D41BE73627C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4F2CDF-29BA-4A1C-9699-54F154A4A00F}" type="doc">
      <dgm:prSet loTypeId="urn:microsoft.com/office/officeart/2009/3/layout/StepUpProcess" loCatId="process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C84994DF-18CB-41EA-9B4A-309412CF8895}">
      <dgm:prSet phldrT="[Texto]" custT="1"/>
      <dgm:spPr/>
      <dgm:t>
        <a:bodyPr/>
        <a:lstStyle/>
        <a:p>
          <a:r>
            <a:rPr lang="es-EC" sz="1600" dirty="0" smtClean="0"/>
            <a:t>   </a:t>
          </a:r>
        </a:p>
        <a:p>
          <a:r>
            <a:rPr lang="es-EC" sz="1600" dirty="0" smtClean="0"/>
            <a:t>       </a:t>
          </a:r>
          <a:r>
            <a:rPr lang="es-EC" sz="1600" b="1" dirty="0" smtClean="0"/>
            <a:t> </a:t>
          </a:r>
          <a:r>
            <a:rPr lang="es-EC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31% </a:t>
          </a:r>
        </a:p>
        <a:p>
          <a:r>
            <a:rPr lang="es-EC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Año 2012</a:t>
          </a:r>
          <a:endParaRPr lang="es-EC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DE97FA-0867-4881-98D0-58ED6900BDDE}" type="parTrans" cxnId="{8BADFFA6-DB88-4A7D-8405-C280563D313F}">
      <dgm:prSet/>
      <dgm:spPr/>
      <dgm:t>
        <a:bodyPr/>
        <a:lstStyle/>
        <a:p>
          <a:endParaRPr lang="es-EC"/>
        </a:p>
      </dgm:t>
    </dgm:pt>
    <dgm:pt modelId="{DDA8EE71-766A-4C45-A31F-C809798A0C61}" type="sibTrans" cxnId="{8BADFFA6-DB88-4A7D-8405-C280563D313F}">
      <dgm:prSet/>
      <dgm:spPr/>
      <dgm:t>
        <a:bodyPr/>
        <a:lstStyle/>
        <a:p>
          <a:endParaRPr lang="es-EC"/>
        </a:p>
      </dgm:t>
    </dgm:pt>
    <dgm:pt modelId="{2BA95C2F-5694-4688-8191-CA78F1E37841}">
      <dgm:prSet phldrT="[Texto]" custT="1"/>
      <dgm:spPr/>
      <dgm:t>
        <a:bodyPr/>
        <a:lstStyle/>
        <a:p>
          <a:r>
            <a:rPr lang="es-EC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</a:p>
        <a:p>
          <a:r>
            <a:rPr lang="es-EC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54.51% </a:t>
          </a:r>
        </a:p>
        <a:p>
          <a:r>
            <a:rPr lang="es-EC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Año 2013</a:t>
          </a:r>
          <a:endParaRPr lang="es-EC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08D01C-AB93-4A2F-885D-466A790BA0C1}" type="parTrans" cxnId="{E28810A4-BE3E-4165-8B12-38C7AA896CA4}">
      <dgm:prSet/>
      <dgm:spPr/>
      <dgm:t>
        <a:bodyPr/>
        <a:lstStyle/>
        <a:p>
          <a:endParaRPr lang="es-EC"/>
        </a:p>
      </dgm:t>
    </dgm:pt>
    <dgm:pt modelId="{1BFE0052-032C-4733-BE96-072A31BAF11F}" type="sibTrans" cxnId="{E28810A4-BE3E-4165-8B12-38C7AA896CA4}">
      <dgm:prSet/>
      <dgm:spPr/>
      <dgm:t>
        <a:bodyPr/>
        <a:lstStyle/>
        <a:p>
          <a:endParaRPr lang="es-EC"/>
        </a:p>
      </dgm:t>
    </dgm:pt>
    <dgm:pt modelId="{B7B56DFF-C762-4238-B427-868EC6C96020}">
      <dgm:prSet phldrT="[Texto]" custT="1"/>
      <dgm:spPr/>
      <dgm:t>
        <a:bodyPr/>
        <a:lstStyle/>
        <a:p>
          <a:r>
            <a:rPr lang="es-EC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C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65.82% </a:t>
          </a:r>
        </a:p>
        <a:p>
          <a:r>
            <a:rPr lang="es-EC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Año 2014</a:t>
          </a:r>
          <a:endParaRPr lang="es-EC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0A88EB-1445-4E41-A689-EC7C51C3BE2E}" type="parTrans" cxnId="{F597D87D-6C9C-40B3-AF5D-F3499AE3CB43}">
      <dgm:prSet/>
      <dgm:spPr/>
      <dgm:t>
        <a:bodyPr/>
        <a:lstStyle/>
        <a:p>
          <a:endParaRPr lang="es-EC"/>
        </a:p>
      </dgm:t>
    </dgm:pt>
    <dgm:pt modelId="{188C09EF-04C7-4E70-8014-C8AED9C9A9A2}" type="sibTrans" cxnId="{F597D87D-6C9C-40B3-AF5D-F3499AE3CB43}">
      <dgm:prSet/>
      <dgm:spPr/>
      <dgm:t>
        <a:bodyPr/>
        <a:lstStyle/>
        <a:p>
          <a:endParaRPr lang="es-EC"/>
        </a:p>
      </dgm:t>
    </dgm:pt>
    <dgm:pt modelId="{FF0E8C3A-BC46-4218-ACA1-01E3822CF27F}">
      <dgm:prSet phldrT="[Texto]" custT="1"/>
      <dgm:spPr/>
      <dgm:t>
        <a:bodyPr/>
        <a:lstStyle/>
        <a:p>
          <a:r>
            <a:rPr lang="es-EC" sz="2100" b="1" dirty="0" smtClean="0"/>
            <a:t>  </a:t>
          </a:r>
        </a:p>
        <a:p>
          <a:endParaRPr lang="es-EC" sz="21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C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64.33% </a:t>
          </a:r>
        </a:p>
        <a:p>
          <a:r>
            <a:rPr lang="es-EC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Año 2015</a:t>
          </a:r>
          <a:endParaRPr lang="es-EC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F3D8C7-AAFF-4DFF-851A-17BFFEE349E0}" type="parTrans" cxnId="{D6A20581-9541-4698-8C93-1483B2DEF0D3}">
      <dgm:prSet/>
      <dgm:spPr/>
      <dgm:t>
        <a:bodyPr/>
        <a:lstStyle/>
        <a:p>
          <a:endParaRPr lang="es-EC"/>
        </a:p>
      </dgm:t>
    </dgm:pt>
    <dgm:pt modelId="{17A4B24C-CE4B-4E5A-B491-66B46ADE94AB}" type="sibTrans" cxnId="{D6A20581-9541-4698-8C93-1483B2DEF0D3}">
      <dgm:prSet/>
      <dgm:spPr/>
      <dgm:t>
        <a:bodyPr/>
        <a:lstStyle/>
        <a:p>
          <a:endParaRPr lang="es-EC"/>
        </a:p>
      </dgm:t>
    </dgm:pt>
    <dgm:pt modelId="{56B5B418-BA93-4B1E-85BB-5FD0DE7F3F52}" type="pres">
      <dgm:prSet presAssocID="{444F2CDF-29BA-4A1C-9699-54F154A4A00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C4F4E76-40C0-4FBE-B562-4F2B2E8F628A}" type="pres">
      <dgm:prSet presAssocID="{C84994DF-18CB-41EA-9B4A-309412CF8895}" presName="composite" presStyleCnt="0"/>
      <dgm:spPr/>
    </dgm:pt>
    <dgm:pt modelId="{797DC119-ACFD-436D-8858-6D3FBE673D0F}" type="pres">
      <dgm:prSet presAssocID="{C84994DF-18CB-41EA-9B4A-309412CF8895}" presName="LShape" presStyleLbl="alignNode1" presStyleIdx="0" presStyleCnt="7"/>
      <dgm:spPr/>
    </dgm:pt>
    <dgm:pt modelId="{DB327E6A-3587-41BC-967E-5D4DF9689DD2}" type="pres">
      <dgm:prSet presAssocID="{C84994DF-18CB-41EA-9B4A-309412CF8895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79FE61-A7F3-4AF3-BF74-CCB3386D483C}" type="pres">
      <dgm:prSet presAssocID="{C84994DF-18CB-41EA-9B4A-309412CF8895}" presName="Triangle" presStyleLbl="alignNode1" presStyleIdx="1" presStyleCnt="7"/>
      <dgm:spPr/>
    </dgm:pt>
    <dgm:pt modelId="{47EA4DC6-8EFD-47A8-8FCE-B4C78CE27776}" type="pres">
      <dgm:prSet presAssocID="{DDA8EE71-766A-4C45-A31F-C809798A0C61}" presName="sibTrans" presStyleCnt="0"/>
      <dgm:spPr/>
    </dgm:pt>
    <dgm:pt modelId="{148764BF-2DEC-4174-9ECD-A8ABED1B841B}" type="pres">
      <dgm:prSet presAssocID="{DDA8EE71-766A-4C45-A31F-C809798A0C61}" presName="space" presStyleCnt="0"/>
      <dgm:spPr/>
    </dgm:pt>
    <dgm:pt modelId="{80D356E3-F981-41C5-A599-2579BE290863}" type="pres">
      <dgm:prSet presAssocID="{2BA95C2F-5694-4688-8191-CA78F1E37841}" presName="composite" presStyleCnt="0"/>
      <dgm:spPr/>
    </dgm:pt>
    <dgm:pt modelId="{AC35B9DE-6991-45A8-B4FA-ACB21131E96A}" type="pres">
      <dgm:prSet presAssocID="{2BA95C2F-5694-4688-8191-CA78F1E37841}" presName="LShape" presStyleLbl="alignNode1" presStyleIdx="2" presStyleCnt="7"/>
      <dgm:spPr/>
    </dgm:pt>
    <dgm:pt modelId="{FCE09734-9C4B-42B7-9DDD-E0EF50EECF74}" type="pres">
      <dgm:prSet presAssocID="{2BA95C2F-5694-4688-8191-CA78F1E37841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400D5E-5A88-4F77-A5EB-8387E3E69943}" type="pres">
      <dgm:prSet presAssocID="{2BA95C2F-5694-4688-8191-CA78F1E37841}" presName="Triangle" presStyleLbl="alignNode1" presStyleIdx="3" presStyleCnt="7"/>
      <dgm:spPr/>
    </dgm:pt>
    <dgm:pt modelId="{CB00ACCB-4AF6-4FC9-B809-AF0AA35C072E}" type="pres">
      <dgm:prSet presAssocID="{1BFE0052-032C-4733-BE96-072A31BAF11F}" presName="sibTrans" presStyleCnt="0"/>
      <dgm:spPr/>
    </dgm:pt>
    <dgm:pt modelId="{AA23DA5F-F15E-42D2-B8D9-0C19EDBC5BE6}" type="pres">
      <dgm:prSet presAssocID="{1BFE0052-032C-4733-BE96-072A31BAF11F}" presName="space" presStyleCnt="0"/>
      <dgm:spPr/>
    </dgm:pt>
    <dgm:pt modelId="{CEC1B93C-E6B5-4F5C-8813-2A5CBFE6C731}" type="pres">
      <dgm:prSet presAssocID="{B7B56DFF-C762-4238-B427-868EC6C96020}" presName="composite" presStyleCnt="0"/>
      <dgm:spPr/>
    </dgm:pt>
    <dgm:pt modelId="{1AFA8866-6B63-40F5-A4F3-9BCE86D13E74}" type="pres">
      <dgm:prSet presAssocID="{B7B56DFF-C762-4238-B427-868EC6C96020}" presName="LShape" presStyleLbl="alignNode1" presStyleIdx="4" presStyleCnt="7" custLinFactNeighborX="-1370" custLinFactNeighborY="-1952"/>
      <dgm:spPr/>
    </dgm:pt>
    <dgm:pt modelId="{9E348228-374D-409F-B780-482BDED745BC}" type="pres">
      <dgm:prSet presAssocID="{B7B56DFF-C762-4238-B427-868EC6C96020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724FF2-AE66-4652-96A3-BFA2B3AC341C}" type="pres">
      <dgm:prSet presAssocID="{B7B56DFF-C762-4238-B427-868EC6C96020}" presName="Triangle" presStyleLbl="alignNode1" presStyleIdx="5" presStyleCnt="7" custLinFactY="100000" custLinFactNeighborX="-54983" custLinFactNeighborY="188511"/>
      <dgm:spPr/>
    </dgm:pt>
    <dgm:pt modelId="{5D23E153-0ACD-470D-916D-926427DD4731}" type="pres">
      <dgm:prSet presAssocID="{188C09EF-04C7-4E70-8014-C8AED9C9A9A2}" presName="sibTrans" presStyleCnt="0"/>
      <dgm:spPr/>
    </dgm:pt>
    <dgm:pt modelId="{B4ACCB2B-22BC-4E9C-BB53-AE40C0DBE04B}" type="pres">
      <dgm:prSet presAssocID="{188C09EF-04C7-4E70-8014-C8AED9C9A9A2}" presName="space" presStyleCnt="0"/>
      <dgm:spPr/>
    </dgm:pt>
    <dgm:pt modelId="{1A7854F0-A425-47EF-81E0-0D6A4725E9EA}" type="pres">
      <dgm:prSet presAssocID="{FF0E8C3A-BC46-4218-ACA1-01E3822CF27F}" presName="composite" presStyleCnt="0"/>
      <dgm:spPr/>
    </dgm:pt>
    <dgm:pt modelId="{7EA5D951-2BC6-435A-9CCE-28E2EE69AF10}" type="pres">
      <dgm:prSet presAssocID="{FF0E8C3A-BC46-4218-ACA1-01E3822CF27F}" presName="LShape" presStyleLbl="alignNode1" presStyleIdx="6" presStyleCnt="7" custLinFactNeighborX="-6806" custLinFactNeighborY="58142"/>
      <dgm:spPr/>
    </dgm:pt>
    <dgm:pt modelId="{B435DC24-0F96-4816-87E0-5AEB4329DD76}" type="pres">
      <dgm:prSet presAssocID="{FF0E8C3A-BC46-4218-ACA1-01E3822CF27F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098E562-F3A1-42E8-91DC-6ABC320D8D60}" type="presOf" srcId="{B7B56DFF-C762-4238-B427-868EC6C96020}" destId="{9E348228-374D-409F-B780-482BDED745BC}" srcOrd="0" destOrd="0" presId="urn:microsoft.com/office/officeart/2009/3/layout/StepUpProcess"/>
    <dgm:cxn modelId="{D6A20581-9541-4698-8C93-1483B2DEF0D3}" srcId="{444F2CDF-29BA-4A1C-9699-54F154A4A00F}" destId="{FF0E8C3A-BC46-4218-ACA1-01E3822CF27F}" srcOrd="3" destOrd="0" parTransId="{44F3D8C7-AAFF-4DFF-851A-17BFFEE349E0}" sibTransId="{17A4B24C-CE4B-4E5A-B491-66B46ADE94AB}"/>
    <dgm:cxn modelId="{7B4F00EF-6526-4C79-84E6-1450AE91B182}" type="presOf" srcId="{2BA95C2F-5694-4688-8191-CA78F1E37841}" destId="{FCE09734-9C4B-42B7-9DDD-E0EF50EECF74}" srcOrd="0" destOrd="0" presId="urn:microsoft.com/office/officeart/2009/3/layout/StepUpProcess"/>
    <dgm:cxn modelId="{8BADFFA6-DB88-4A7D-8405-C280563D313F}" srcId="{444F2CDF-29BA-4A1C-9699-54F154A4A00F}" destId="{C84994DF-18CB-41EA-9B4A-309412CF8895}" srcOrd="0" destOrd="0" parTransId="{92DE97FA-0867-4881-98D0-58ED6900BDDE}" sibTransId="{DDA8EE71-766A-4C45-A31F-C809798A0C61}"/>
    <dgm:cxn modelId="{F597D87D-6C9C-40B3-AF5D-F3499AE3CB43}" srcId="{444F2CDF-29BA-4A1C-9699-54F154A4A00F}" destId="{B7B56DFF-C762-4238-B427-868EC6C96020}" srcOrd="2" destOrd="0" parTransId="{C90A88EB-1445-4E41-A689-EC7C51C3BE2E}" sibTransId="{188C09EF-04C7-4E70-8014-C8AED9C9A9A2}"/>
    <dgm:cxn modelId="{C4188221-E871-4D01-86C4-49B1F1FCF7DF}" type="presOf" srcId="{FF0E8C3A-BC46-4218-ACA1-01E3822CF27F}" destId="{B435DC24-0F96-4816-87E0-5AEB4329DD76}" srcOrd="0" destOrd="0" presId="urn:microsoft.com/office/officeart/2009/3/layout/StepUpProcess"/>
    <dgm:cxn modelId="{E28810A4-BE3E-4165-8B12-38C7AA896CA4}" srcId="{444F2CDF-29BA-4A1C-9699-54F154A4A00F}" destId="{2BA95C2F-5694-4688-8191-CA78F1E37841}" srcOrd="1" destOrd="0" parTransId="{F708D01C-AB93-4A2F-885D-466A790BA0C1}" sibTransId="{1BFE0052-032C-4733-BE96-072A31BAF11F}"/>
    <dgm:cxn modelId="{F487D59C-F31A-4A4B-B1A0-4A1A7F1DF791}" type="presOf" srcId="{444F2CDF-29BA-4A1C-9699-54F154A4A00F}" destId="{56B5B418-BA93-4B1E-85BB-5FD0DE7F3F52}" srcOrd="0" destOrd="0" presId="urn:microsoft.com/office/officeart/2009/3/layout/StepUpProcess"/>
    <dgm:cxn modelId="{01B124E7-5E8E-44AA-9EF4-904B0B722BED}" type="presOf" srcId="{C84994DF-18CB-41EA-9B4A-309412CF8895}" destId="{DB327E6A-3587-41BC-967E-5D4DF9689DD2}" srcOrd="0" destOrd="0" presId="urn:microsoft.com/office/officeart/2009/3/layout/StepUpProcess"/>
    <dgm:cxn modelId="{16D3BA15-B511-4B98-87B5-78C8F6A6BC89}" type="presParOf" srcId="{56B5B418-BA93-4B1E-85BB-5FD0DE7F3F52}" destId="{5C4F4E76-40C0-4FBE-B562-4F2B2E8F628A}" srcOrd="0" destOrd="0" presId="urn:microsoft.com/office/officeart/2009/3/layout/StepUpProcess"/>
    <dgm:cxn modelId="{FF791950-33FC-4CC0-8772-1492BFCA26E8}" type="presParOf" srcId="{5C4F4E76-40C0-4FBE-B562-4F2B2E8F628A}" destId="{797DC119-ACFD-436D-8858-6D3FBE673D0F}" srcOrd="0" destOrd="0" presId="urn:microsoft.com/office/officeart/2009/3/layout/StepUpProcess"/>
    <dgm:cxn modelId="{A53D3400-AEF3-4A9F-923B-4E57B366F37F}" type="presParOf" srcId="{5C4F4E76-40C0-4FBE-B562-4F2B2E8F628A}" destId="{DB327E6A-3587-41BC-967E-5D4DF9689DD2}" srcOrd="1" destOrd="0" presId="urn:microsoft.com/office/officeart/2009/3/layout/StepUpProcess"/>
    <dgm:cxn modelId="{1D629543-DF0D-48E0-9352-F96835B901A4}" type="presParOf" srcId="{5C4F4E76-40C0-4FBE-B562-4F2B2E8F628A}" destId="{3F79FE61-A7F3-4AF3-BF74-CCB3386D483C}" srcOrd="2" destOrd="0" presId="urn:microsoft.com/office/officeart/2009/3/layout/StepUpProcess"/>
    <dgm:cxn modelId="{166D1B00-3372-4E41-BEEC-E04EE8CC7E02}" type="presParOf" srcId="{56B5B418-BA93-4B1E-85BB-5FD0DE7F3F52}" destId="{47EA4DC6-8EFD-47A8-8FCE-B4C78CE27776}" srcOrd="1" destOrd="0" presId="urn:microsoft.com/office/officeart/2009/3/layout/StepUpProcess"/>
    <dgm:cxn modelId="{74950A71-DA26-48BD-A0B6-CDF2CE7D24BB}" type="presParOf" srcId="{47EA4DC6-8EFD-47A8-8FCE-B4C78CE27776}" destId="{148764BF-2DEC-4174-9ECD-A8ABED1B841B}" srcOrd="0" destOrd="0" presId="urn:microsoft.com/office/officeart/2009/3/layout/StepUpProcess"/>
    <dgm:cxn modelId="{98EEB111-E21F-4E75-8EAB-000791ED475C}" type="presParOf" srcId="{56B5B418-BA93-4B1E-85BB-5FD0DE7F3F52}" destId="{80D356E3-F981-41C5-A599-2579BE290863}" srcOrd="2" destOrd="0" presId="urn:microsoft.com/office/officeart/2009/3/layout/StepUpProcess"/>
    <dgm:cxn modelId="{ABC581B6-609D-491D-93D6-1048969CC3E8}" type="presParOf" srcId="{80D356E3-F981-41C5-A599-2579BE290863}" destId="{AC35B9DE-6991-45A8-B4FA-ACB21131E96A}" srcOrd="0" destOrd="0" presId="urn:microsoft.com/office/officeart/2009/3/layout/StepUpProcess"/>
    <dgm:cxn modelId="{4C688AA2-4978-4A4B-BB37-D67FD32775ED}" type="presParOf" srcId="{80D356E3-F981-41C5-A599-2579BE290863}" destId="{FCE09734-9C4B-42B7-9DDD-E0EF50EECF74}" srcOrd="1" destOrd="0" presId="urn:microsoft.com/office/officeart/2009/3/layout/StepUpProcess"/>
    <dgm:cxn modelId="{B36DAA1F-9CD8-4A4C-B7BE-FE66E36A1BF5}" type="presParOf" srcId="{80D356E3-F981-41C5-A599-2579BE290863}" destId="{34400D5E-5A88-4F77-A5EB-8387E3E69943}" srcOrd="2" destOrd="0" presId="urn:microsoft.com/office/officeart/2009/3/layout/StepUpProcess"/>
    <dgm:cxn modelId="{16FFE459-041C-46C5-A770-D58450414FAA}" type="presParOf" srcId="{56B5B418-BA93-4B1E-85BB-5FD0DE7F3F52}" destId="{CB00ACCB-4AF6-4FC9-B809-AF0AA35C072E}" srcOrd="3" destOrd="0" presId="urn:microsoft.com/office/officeart/2009/3/layout/StepUpProcess"/>
    <dgm:cxn modelId="{8058F455-C5E5-49F8-8B02-EA02890A5AE4}" type="presParOf" srcId="{CB00ACCB-4AF6-4FC9-B809-AF0AA35C072E}" destId="{AA23DA5F-F15E-42D2-B8D9-0C19EDBC5BE6}" srcOrd="0" destOrd="0" presId="urn:microsoft.com/office/officeart/2009/3/layout/StepUpProcess"/>
    <dgm:cxn modelId="{C8764E1D-67B8-405A-9083-5F0E2909FBF6}" type="presParOf" srcId="{56B5B418-BA93-4B1E-85BB-5FD0DE7F3F52}" destId="{CEC1B93C-E6B5-4F5C-8813-2A5CBFE6C731}" srcOrd="4" destOrd="0" presId="urn:microsoft.com/office/officeart/2009/3/layout/StepUpProcess"/>
    <dgm:cxn modelId="{506FB758-16BA-4368-BDAC-5B01A1390D2F}" type="presParOf" srcId="{CEC1B93C-E6B5-4F5C-8813-2A5CBFE6C731}" destId="{1AFA8866-6B63-40F5-A4F3-9BCE86D13E74}" srcOrd="0" destOrd="0" presId="urn:microsoft.com/office/officeart/2009/3/layout/StepUpProcess"/>
    <dgm:cxn modelId="{2C35129A-C27D-432A-9F77-7D12C74E544B}" type="presParOf" srcId="{CEC1B93C-E6B5-4F5C-8813-2A5CBFE6C731}" destId="{9E348228-374D-409F-B780-482BDED745BC}" srcOrd="1" destOrd="0" presId="urn:microsoft.com/office/officeart/2009/3/layout/StepUpProcess"/>
    <dgm:cxn modelId="{1A3FADAD-55A8-4A0C-961A-CE5BD5287DFC}" type="presParOf" srcId="{CEC1B93C-E6B5-4F5C-8813-2A5CBFE6C731}" destId="{B0724FF2-AE66-4652-96A3-BFA2B3AC341C}" srcOrd="2" destOrd="0" presId="urn:microsoft.com/office/officeart/2009/3/layout/StepUpProcess"/>
    <dgm:cxn modelId="{99E9F86F-71C0-4B9A-ACF6-BCB0AB063B36}" type="presParOf" srcId="{56B5B418-BA93-4B1E-85BB-5FD0DE7F3F52}" destId="{5D23E153-0ACD-470D-916D-926427DD4731}" srcOrd="5" destOrd="0" presId="urn:microsoft.com/office/officeart/2009/3/layout/StepUpProcess"/>
    <dgm:cxn modelId="{CA404883-E851-4E6F-A079-387785DA3A6A}" type="presParOf" srcId="{5D23E153-0ACD-470D-916D-926427DD4731}" destId="{B4ACCB2B-22BC-4E9C-BB53-AE40C0DBE04B}" srcOrd="0" destOrd="0" presId="urn:microsoft.com/office/officeart/2009/3/layout/StepUpProcess"/>
    <dgm:cxn modelId="{4EC88252-C056-4DC5-A60E-5A767B06BC5C}" type="presParOf" srcId="{56B5B418-BA93-4B1E-85BB-5FD0DE7F3F52}" destId="{1A7854F0-A425-47EF-81E0-0D6A4725E9EA}" srcOrd="6" destOrd="0" presId="urn:microsoft.com/office/officeart/2009/3/layout/StepUpProcess"/>
    <dgm:cxn modelId="{3B4A37F2-CCF5-41DC-9FF7-98CD58117A24}" type="presParOf" srcId="{1A7854F0-A425-47EF-81E0-0D6A4725E9EA}" destId="{7EA5D951-2BC6-435A-9CCE-28E2EE69AF10}" srcOrd="0" destOrd="0" presId="urn:microsoft.com/office/officeart/2009/3/layout/StepUpProcess"/>
    <dgm:cxn modelId="{C3D4BBD2-B4B2-4368-BE9F-241F262DC68A}" type="presParOf" srcId="{1A7854F0-A425-47EF-81E0-0D6A4725E9EA}" destId="{B435DC24-0F96-4816-87E0-5AEB4329DD7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7A9134-0ED1-415A-A381-1C0F64A14A83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3E7CE5F-77F8-490B-BD81-4B8C8092DD23}">
      <dgm:prSet phldrT="[Texto]"/>
      <dgm:spPr/>
      <dgm:t>
        <a:bodyPr/>
        <a:lstStyle/>
        <a:p>
          <a:r>
            <a:rPr lang="es-EC" dirty="0" smtClean="0"/>
            <a:t>Vehículo acoplado para la isla Isabela, fortaleciendo los trabajos en las islas</a:t>
          </a:r>
          <a:endParaRPr lang="es-EC" dirty="0"/>
        </a:p>
      </dgm:t>
    </dgm:pt>
    <dgm:pt modelId="{E9CBBA67-C51C-4B3D-8F9F-D19763E40F1F}" type="parTrans" cxnId="{667BB17C-39D2-41AB-9F2F-267C25F7CEA7}">
      <dgm:prSet/>
      <dgm:spPr/>
      <dgm:t>
        <a:bodyPr/>
        <a:lstStyle/>
        <a:p>
          <a:endParaRPr lang="es-EC"/>
        </a:p>
      </dgm:t>
    </dgm:pt>
    <dgm:pt modelId="{EFA5F750-B095-4F60-B63E-2E8B366F47AC}" type="sibTrans" cxnId="{667BB17C-39D2-41AB-9F2F-267C25F7CEA7}">
      <dgm:prSet/>
      <dgm:spPr/>
      <dgm:t>
        <a:bodyPr/>
        <a:lstStyle/>
        <a:p>
          <a:endParaRPr lang="es-EC"/>
        </a:p>
      </dgm:t>
    </dgm:pt>
    <dgm:pt modelId="{66494490-C51B-4313-ACA9-DBBD029BB8AA}">
      <dgm:prSet phldrT="[Texto]"/>
      <dgm:spPr/>
      <dgm:t>
        <a:bodyPr/>
        <a:lstStyle/>
        <a:p>
          <a:r>
            <a:rPr lang="es-EC" dirty="0" smtClean="0"/>
            <a:t>Mesa de contrastación de medidores</a:t>
          </a:r>
          <a:endParaRPr lang="es-EC" dirty="0"/>
        </a:p>
      </dgm:t>
    </dgm:pt>
    <dgm:pt modelId="{909B4E60-ABBF-430C-BD26-58922EA6F27B}" type="parTrans" cxnId="{7ED737FC-6143-42FD-ADF8-FF7AD036A08D}">
      <dgm:prSet/>
      <dgm:spPr/>
      <dgm:t>
        <a:bodyPr/>
        <a:lstStyle/>
        <a:p>
          <a:endParaRPr lang="es-EC"/>
        </a:p>
      </dgm:t>
    </dgm:pt>
    <dgm:pt modelId="{EA6B6B72-1EEE-45A7-BA0F-B4FBCAEE2C1F}" type="sibTrans" cxnId="{7ED737FC-6143-42FD-ADF8-FF7AD036A08D}">
      <dgm:prSet/>
      <dgm:spPr/>
      <dgm:t>
        <a:bodyPr/>
        <a:lstStyle/>
        <a:p>
          <a:endParaRPr lang="es-EC"/>
        </a:p>
      </dgm:t>
    </dgm:pt>
    <dgm:pt modelId="{C60E00FC-2512-41D9-9F9F-429538600150}">
      <dgm:prSet phldrT="[Texto]"/>
      <dgm:spPr/>
      <dgm:t>
        <a:bodyPr/>
        <a:lstStyle/>
        <a:p>
          <a:r>
            <a:rPr lang="es-EC" dirty="0" smtClean="0"/>
            <a:t>Torres de iluminación para las islas: San Cristóbal, Santa Cruz e Isabela, herramienta que facilita la ejecución de trabajos nocturnos.</a:t>
          </a:r>
        </a:p>
      </dgm:t>
    </dgm:pt>
    <dgm:pt modelId="{E51F6FC1-F539-4CED-A383-DF0C39A4BAF3}" type="parTrans" cxnId="{7A0D7D3A-F039-4E90-BC91-F16FB43FFB6D}">
      <dgm:prSet/>
      <dgm:spPr/>
      <dgm:t>
        <a:bodyPr/>
        <a:lstStyle/>
        <a:p>
          <a:endParaRPr lang="es-EC"/>
        </a:p>
      </dgm:t>
    </dgm:pt>
    <dgm:pt modelId="{93C769C3-3BC2-48CF-9DF2-CBAC8E1501CE}" type="sibTrans" cxnId="{7A0D7D3A-F039-4E90-BC91-F16FB43FFB6D}">
      <dgm:prSet/>
      <dgm:spPr/>
      <dgm:t>
        <a:bodyPr/>
        <a:lstStyle/>
        <a:p>
          <a:endParaRPr lang="es-EC"/>
        </a:p>
      </dgm:t>
    </dgm:pt>
    <dgm:pt modelId="{599DC15B-209F-4D0B-A698-D02281A37518}" type="pres">
      <dgm:prSet presAssocID="{547A9134-0ED1-415A-A381-1C0F64A14A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1A21416-B72B-4BCC-AC72-879A9CE349B9}" type="pres">
      <dgm:prSet presAssocID="{93E7CE5F-77F8-490B-BD81-4B8C8092DD23}" presName="composite" presStyleCnt="0"/>
      <dgm:spPr/>
    </dgm:pt>
    <dgm:pt modelId="{C3223DEB-FC06-40B4-9D72-203857F63D3D}" type="pres">
      <dgm:prSet presAssocID="{93E7CE5F-77F8-490B-BD81-4B8C8092DD23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51E7BC22-027B-42C1-AD3B-38F91E5996FF}" type="pres">
      <dgm:prSet presAssocID="{93E7CE5F-77F8-490B-BD81-4B8C8092DD23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B639C9-2359-4C32-A9CF-91FC2649F93C}" type="pres">
      <dgm:prSet presAssocID="{EFA5F750-B095-4F60-B63E-2E8B366F47AC}" presName="sibTrans" presStyleCnt="0"/>
      <dgm:spPr/>
    </dgm:pt>
    <dgm:pt modelId="{65BE9AA8-A6E4-49DF-B546-7A04D7DB10A9}" type="pres">
      <dgm:prSet presAssocID="{66494490-C51B-4313-ACA9-DBBD029BB8AA}" presName="composite" presStyleCnt="0"/>
      <dgm:spPr/>
    </dgm:pt>
    <dgm:pt modelId="{054E7CD4-FC04-406B-B305-DB5550B30667}" type="pres">
      <dgm:prSet presAssocID="{66494490-C51B-4313-ACA9-DBBD029BB8AA}" presName="rect1" presStyleLbl="bgImgPlace1" presStyleIdx="1" presStyleCnt="3" custLinFactNeighborX="-563" custLinFactNeighborY="-123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DE8BCEF7-FC9A-4F53-972F-F232EAE0E6BC}" type="pres">
      <dgm:prSet presAssocID="{66494490-C51B-4313-ACA9-DBBD029BB8AA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4DB843-08B8-47C7-85D2-3757E0F5B3C7}" type="pres">
      <dgm:prSet presAssocID="{EA6B6B72-1EEE-45A7-BA0F-B4FBCAEE2C1F}" presName="sibTrans" presStyleCnt="0"/>
      <dgm:spPr/>
    </dgm:pt>
    <dgm:pt modelId="{516793F2-25A6-4F95-8C69-65CBB8246850}" type="pres">
      <dgm:prSet presAssocID="{C60E00FC-2512-41D9-9F9F-429538600150}" presName="composite" presStyleCnt="0"/>
      <dgm:spPr/>
    </dgm:pt>
    <dgm:pt modelId="{0453BC17-6D44-45D3-8445-3E4684D27AF2}" type="pres">
      <dgm:prSet presAssocID="{C60E00FC-2512-41D9-9F9F-429538600150}" presName="rect1" presStyleLbl="b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9728BE4-1BC2-4C91-B43F-E6EBF6185AAE}" type="pres">
      <dgm:prSet presAssocID="{C60E00FC-2512-41D9-9F9F-429538600150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67BB17C-39D2-41AB-9F2F-267C25F7CEA7}" srcId="{547A9134-0ED1-415A-A381-1C0F64A14A83}" destId="{93E7CE5F-77F8-490B-BD81-4B8C8092DD23}" srcOrd="0" destOrd="0" parTransId="{E9CBBA67-C51C-4B3D-8F9F-D19763E40F1F}" sibTransId="{EFA5F750-B095-4F60-B63E-2E8B366F47AC}"/>
    <dgm:cxn modelId="{64524DA9-E8A9-4B80-A7AF-FC30D6700477}" type="presOf" srcId="{547A9134-0ED1-415A-A381-1C0F64A14A83}" destId="{599DC15B-209F-4D0B-A698-D02281A37518}" srcOrd="0" destOrd="0" presId="urn:microsoft.com/office/officeart/2008/layout/BendingPictureCaptionList"/>
    <dgm:cxn modelId="{D5A147FF-74EF-4BCC-A57F-70FFE318F413}" type="presOf" srcId="{C60E00FC-2512-41D9-9F9F-429538600150}" destId="{99728BE4-1BC2-4C91-B43F-E6EBF6185AAE}" srcOrd="0" destOrd="0" presId="urn:microsoft.com/office/officeart/2008/layout/BendingPictureCaptionList"/>
    <dgm:cxn modelId="{8D973AAB-2A64-4302-9C59-EE63D05DD3CD}" type="presOf" srcId="{66494490-C51B-4313-ACA9-DBBD029BB8AA}" destId="{DE8BCEF7-FC9A-4F53-972F-F232EAE0E6BC}" srcOrd="0" destOrd="0" presId="urn:microsoft.com/office/officeart/2008/layout/BendingPictureCaptionList"/>
    <dgm:cxn modelId="{7ED737FC-6143-42FD-ADF8-FF7AD036A08D}" srcId="{547A9134-0ED1-415A-A381-1C0F64A14A83}" destId="{66494490-C51B-4313-ACA9-DBBD029BB8AA}" srcOrd="1" destOrd="0" parTransId="{909B4E60-ABBF-430C-BD26-58922EA6F27B}" sibTransId="{EA6B6B72-1EEE-45A7-BA0F-B4FBCAEE2C1F}"/>
    <dgm:cxn modelId="{7A0D7D3A-F039-4E90-BC91-F16FB43FFB6D}" srcId="{547A9134-0ED1-415A-A381-1C0F64A14A83}" destId="{C60E00FC-2512-41D9-9F9F-429538600150}" srcOrd="2" destOrd="0" parTransId="{E51F6FC1-F539-4CED-A383-DF0C39A4BAF3}" sibTransId="{93C769C3-3BC2-48CF-9DF2-CBAC8E1501CE}"/>
    <dgm:cxn modelId="{F9A93E3E-C48F-42CF-821E-8D929518255F}" type="presOf" srcId="{93E7CE5F-77F8-490B-BD81-4B8C8092DD23}" destId="{51E7BC22-027B-42C1-AD3B-38F91E5996FF}" srcOrd="0" destOrd="0" presId="urn:microsoft.com/office/officeart/2008/layout/BendingPictureCaptionList"/>
    <dgm:cxn modelId="{E7AC9B26-B07D-4ACA-87CF-6FA8A0ECBCE7}" type="presParOf" srcId="{599DC15B-209F-4D0B-A698-D02281A37518}" destId="{31A21416-B72B-4BCC-AC72-879A9CE349B9}" srcOrd="0" destOrd="0" presId="urn:microsoft.com/office/officeart/2008/layout/BendingPictureCaptionList"/>
    <dgm:cxn modelId="{1D0BE06E-A866-41B6-B069-CE967A24EC26}" type="presParOf" srcId="{31A21416-B72B-4BCC-AC72-879A9CE349B9}" destId="{C3223DEB-FC06-40B4-9D72-203857F63D3D}" srcOrd="0" destOrd="0" presId="urn:microsoft.com/office/officeart/2008/layout/BendingPictureCaptionList"/>
    <dgm:cxn modelId="{FE6CF5C5-F5A3-4BE7-AC4D-360ABC7159FA}" type="presParOf" srcId="{31A21416-B72B-4BCC-AC72-879A9CE349B9}" destId="{51E7BC22-027B-42C1-AD3B-38F91E5996FF}" srcOrd="1" destOrd="0" presId="urn:microsoft.com/office/officeart/2008/layout/BendingPictureCaptionList"/>
    <dgm:cxn modelId="{3B9F6E5B-2053-4217-B6F9-8042A181BA13}" type="presParOf" srcId="{599DC15B-209F-4D0B-A698-D02281A37518}" destId="{7DB639C9-2359-4C32-A9CF-91FC2649F93C}" srcOrd="1" destOrd="0" presId="urn:microsoft.com/office/officeart/2008/layout/BendingPictureCaptionList"/>
    <dgm:cxn modelId="{D2D6E860-3339-4002-A1C4-BFD85B4B6F17}" type="presParOf" srcId="{599DC15B-209F-4D0B-A698-D02281A37518}" destId="{65BE9AA8-A6E4-49DF-B546-7A04D7DB10A9}" srcOrd="2" destOrd="0" presId="urn:microsoft.com/office/officeart/2008/layout/BendingPictureCaptionList"/>
    <dgm:cxn modelId="{69FBD6FA-5C33-4755-AAF5-A09F197CC01F}" type="presParOf" srcId="{65BE9AA8-A6E4-49DF-B546-7A04D7DB10A9}" destId="{054E7CD4-FC04-406B-B305-DB5550B30667}" srcOrd="0" destOrd="0" presId="urn:microsoft.com/office/officeart/2008/layout/BendingPictureCaptionList"/>
    <dgm:cxn modelId="{4B6AF680-1C2D-42A7-AD5F-511ADA864A96}" type="presParOf" srcId="{65BE9AA8-A6E4-49DF-B546-7A04D7DB10A9}" destId="{DE8BCEF7-FC9A-4F53-972F-F232EAE0E6BC}" srcOrd="1" destOrd="0" presId="urn:microsoft.com/office/officeart/2008/layout/BendingPictureCaptionList"/>
    <dgm:cxn modelId="{7B96B69A-55B8-4498-892F-6571120616BD}" type="presParOf" srcId="{599DC15B-209F-4D0B-A698-D02281A37518}" destId="{C04DB843-08B8-47C7-85D2-3757E0F5B3C7}" srcOrd="3" destOrd="0" presId="urn:microsoft.com/office/officeart/2008/layout/BendingPictureCaptionList"/>
    <dgm:cxn modelId="{0DEBCC68-8CC9-488F-9783-C0597198A8BE}" type="presParOf" srcId="{599DC15B-209F-4D0B-A698-D02281A37518}" destId="{516793F2-25A6-4F95-8C69-65CBB8246850}" srcOrd="4" destOrd="0" presId="urn:microsoft.com/office/officeart/2008/layout/BendingPictureCaptionList"/>
    <dgm:cxn modelId="{5EF41531-03DE-41B3-812B-52608849D8FC}" type="presParOf" srcId="{516793F2-25A6-4F95-8C69-65CBB8246850}" destId="{0453BC17-6D44-45D3-8445-3E4684D27AF2}" srcOrd="0" destOrd="0" presId="urn:microsoft.com/office/officeart/2008/layout/BendingPictureCaptionList"/>
    <dgm:cxn modelId="{93E9D349-846E-49EB-BF83-267720B41A7A}" type="presParOf" srcId="{516793F2-25A6-4F95-8C69-65CBB8246850}" destId="{99728BE4-1BC2-4C91-B43F-E6EBF6185AA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B4DFD4-04DD-4372-9A2E-95530E4F286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CD06E18-5EFC-4C80-B23D-02AEE52E61F5}">
      <dgm:prSet phldrT="[Texto]"/>
      <dgm:spPr/>
      <dgm:t>
        <a:bodyPr/>
        <a:lstStyle/>
        <a:p>
          <a:r>
            <a:rPr lang="es-ES" b="1" dirty="0" smtClean="0"/>
            <a:t>Energía de generación anual</a:t>
          </a:r>
          <a:endParaRPr lang="es-ES" b="1" dirty="0"/>
        </a:p>
      </dgm:t>
    </dgm:pt>
    <dgm:pt modelId="{49ED086A-2517-4620-A4C9-5B5D982F6228}" type="parTrans" cxnId="{8B319CDA-2EE1-4889-8E6A-EF465D8F1CA3}">
      <dgm:prSet/>
      <dgm:spPr/>
      <dgm:t>
        <a:bodyPr/>
        <a:lstStyle/>
        <a:p>
          <a:endParaRPr lang="es-ES"/>
        </a:p>
      </dgm:t>
    </dgm:pt>
    <dgm:pt modelId="{8234828E-FFF2-4C26-A76A-0790E88043B3}" type="sibTrans" cxnId="{8B319CDA-2EE1-4889-8E6A-EF465D8F1CA3}">
      <dgm:prSet/>
      <dgm:spPr/>
      <dgm:t>
        <a:bodyPr/>
        <a:lstStyle/>
        <a:p>
          <a:endParaRPr lang="es-ES"/>
        </a:p>
      </dgm:t>
    </dgm:pt>
    <dgm:pt modelId="{D0040E65-77D8-44A1-8F33-0D1BFB3260B5}">
      <dgm:prSet phldrT="[Texto]"/>
      <dgm:spPr/>
      <dgm:t>
        <a:bodyPr/>
        <a:lstStyle/>
        <a:p>
          <a:r>
            <a:rPr lang="es-ES" dirty="0" smtClean="0"/>
            <a:t>111 </a:t>
          </a:r>
          <a:r>
            <a:rPr lang="es-ES" dirty="0" err="1" smtClean="0"/>
            <a:t>MWh</a:t>
          </a:r>
          <a:endParaRPr lang="es-ES" dirty="0"/>
        </a:p>
      </dgm:t>
    </dgm:pt>
    <dgm:pt modelId="{742B0392-29A4-4561-A104-BF3270CEF52D}" type="parTrans" cxnId="{BB897AC0-7D55-43BD-AC51-317B489DA60C}">
      <dgm:prSet/>
      <dgm:spPr/>
      <dgm:t>
        <a:bodyPr/>
        <a:lstStyle/>
        <a:p>
          <a:endParaRPr lang="es-ES"/>
        </a:p>
      </dgm:t>
    </dgm:pt>
    <dgm:pt modelId="{2890248C-927F-4754-9DD7-639B67350D0A}" type="sibTrans" cxnId="{BB897AC0-7D55-43BD-AC51-317B489DA60C}">
      <dgm:prSet/>
      <dgm:spPr/>
      <dgm:t>
        <a:bodyPr/>
        <a:lstStyle/>
        <a:p>
          <a:endParaRPr lang="es-ES"/>
        </a:p>
      </dgm:t>
    </dgm:pt>
    <dgm:pt modelId="{EAC0EA4E-D465-45BA-8F02-F27638C9026A}">
      <dgm:prSet phldrT="[Texto]"/>
      <dgm:spPr/>
      <dgm:t>
        <a:bodyPr/>
        <a:lstStyle/>
        <a:p>
          <a:r>
            <a:rPr lang="es-ES" b="1" dirty="0" smtClean="0"/>
            <a:t>Diésel evitado</a:t>
          </a:r>
        </a:p>
      </dgm:t>
    </dgm:pt>
    <dgm:pt modelId="{1EDA46BD-D34E-46A4-890C-9DD02D4A17D5}" type="parTrans" cxnId="{2EBDDF69-6958-4042-8453-C3421B6FB1CF}">
      <dgm:prSet/>
      <dgm:spPr/>
      <dgm:t>
        <a:bodyPr/>
        <a:lstStyle/>
        <a:p>
          <a:endParaRPr lang="es-ES"/>
        </a:p>
      </dgm:t>
    </dgm:pt>
    <dgm:pt modelId="{015CCD67-9E9A-4B0E-AE58-9D3F124500BA}" type="sibTrans" cxnId="{2EBDDF69-6958-4042-8453-C3421B6FB1CF}">
      <dgm:prSet/>
      <dgm:spPr/>
      <dgm:t>
        <a:bodyPr/>
        <a:lstStyle/>
        <a:p>
          <a:endParaRPr lang="es-ES"/>
        </a:p>
      </dgm:t>
    </dgm:pt>
    <dgm:pt modelId="{555B1279-49D6-4E6B-B94C-A7D2DA19C39D}">
      <dgm:prSet phldrT="[Texto]"/>
      <dgm:spPr/>
      <dgm:t>
        <a:bodyPr/>
        <a:lstStyle/>
        <a:p>
          <a:r>
            <a:rPr lang="es-ES_tradnl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7.800 </a:t>
          </a:r>
          <a:r>
            <a:rPr lang="es-ES_tradnl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gal</a:t>
          </a:r>
          <a:endParaRPr lang="es-ES" dirty="0"/>
        </a:p>
      </dgm:t>
    </dgm:pt>
    <dgm:pt modelId="{996AE1E4-5B4F-4DED-AF66-0C5604B5DF21}" type="parTrans" cxnId="{09CEBD0C-046B-42B3-B8F8-0ABDDA2F71ED}">
      <dgm:prSet/>
      <dgm:spPr/>
      <dgm:t>
        <a:bodyPr/>
        <a:lstStyle/>
        <a:p>
          <a:endParaRPr lang="es-ES"/>
        </a:p>
      </dgm:t>
    </dgm:pt>
    <dgm:pt modelId="{6EC18F7C-0112-4CF6-9896-0444BC544711}" type="sibTrans" cxnId="{09CEBD0C-046B-42B3-B8F8-0ABDDA2F71ED}">
      <dgm:prSet/>
      <dgm:spPr/>
      <dgm:t>
        <a:bodyPr/>
        <a:lstStyle/>
        <a:p>
          <a:endParaRPr lang="es-ES"/>
        </a:p>
      </dgm:t>
    </dgm:pt>
    <dgm:pt modelId="{6B2896DF-435B-4927-860A-8FD5079837EC}">
      <dgm:prSet/>
      <dgm:spPr/>
      <dgm:t>
        <a:bodyPr/>
        <a:lstStyle/>
        <a:p>
          <a:r>
            <a:rPr lang="es-ES_tradnl" b="1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Ahorro pro diésel evitado</a:t>
          </a:r>
          <a:endParaRPr lang="es-ES" dirty="0"/>
        </a:p>
      </dgm:t>
    </dgm:pt>
    <dgm:pt modelId="{41DF476A-DF95-42F5-BF00-C6DE244F9956}" type="parTrans" cxnId="{0277531D-B355-4A84-A752-BBEBEEDBF9F4}">
      <dgm:prSet/>
      <dgm:spPr/>
      <dgm:t>
        <a:bodyPr/>
        <a:lstStyle/>
        <a:p>
          <a:endParaRPr lang="es-ES"/>
        </a:p>
      </dgm:t>
    </dgm:pt>
    <dgm:pt modelId="{364AC401-2F91-44E9-88EC-52D6CC194E16}" type="sibTrans" cxnId="{0277531D-B355-4A84-A752-BBEBEEDBF9F4}">
      <dgm:prSet/>
      <dgm:spPr/>
      <dgm:t>
        <a:bodyPr/>
        <a:lstStyle/>
        <a:p>
          <a:endParaRPr lang="es-ES"/>
        </a:p>
      </dgm:t>
    </dgm:pt>
    <dgm:pt modelId="{B1F6290E-DA65-4092-BBB6-7D8DDAF52C4E}">
      <dgm:prSet/>
      <dgm:spPr/>
      <dgm:t>
        <a:bodyPr/>
        <a:lstStyle/>
        <a:p>
          <a:r>
            <a:rPr lang="es-ES_tradnl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USD </a:t>
          </a:r>
          <a:r>
            <a:rPr lang="es-ES_tradnl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7.800</a:t>
          </a:r>
          <a:endParaRPr lang="es-ES" dirty="0"/>
        </a:p>
      </dgm:t>
    </dgm:pt>
    <dgm:pt modelId="{B4D3F5D5-B37B-4C0D-B210-78F25300987A}" type="parTrans" cxnId="{5706154F-CF89-4AF1-BB19-CF5B36A6DE2D}">
      <dgm:prSet/>
      <dgm:spPr/>
      <dgm:t>
        <a:bodyPr/>
        <a:lstStyle/>
        <a:p>
          <a:endParaRPr lang="es-ES"/>
        </a:p>
      </dgm:t>
    </dgm:pt>
    <dgm:pt modelId="{E877F6D4-19D1-406C-BB25-A0650227AE15}" type="sibTrans" cxnId="{5706154F-CF89-4AF1-BB19-CF5B36A6DE2D}">
      <dgm:prSet/>
      <dgm:spPr/>
      <dgm:t>
        <a:bodyPr/>
        <a:lstStyle/>
        <a:p>
          <a:endParaRPr lang="es-ES"/>
        </a:p>
      </dgm:t>
    </dgm:pt>
    <dgm:pt modelId="{14F50561-5535-4DBD-9C7B-0941E76690A0}">
      <dgm:prSet/>
      <dgm:spPr/>
      <dgm:t>
        <a:bodyPr/>
        <a:lstStyle/>
        <a:p>
          <a:r>
            <a:rPr lang="es-ES" b="1" dirty="0" smtClean="0"/>
            <a:t>Inversión</a:t>
          </a:r>
          <a:endParaRPr lang="es-ES" b="1" dirty="0"/>
        </a:p>
      </dgm:t>
    </dgm:pt>
    <dgm:pt modelId="{F6E6EAB9-5278-4611-A36B-21E94F8B82E0}" type="parTrans" cxnId="{E1E964D6-83CA-4555-A0ED-DA535504D98B}">
      <dgm:prSet/>
      <dgm:spPr/>
      <dgm:t>
        <a:bodyPr/>
        <a:lstStyle/>
        <a:p>
          <a:endParaRPr lang="es-ES"/>
        </a:p>
      </dgm:t>
    </dgm:pt>
    <dgm:pt modelId="{6D7C4564-36EB-45BE-8F2F-7438150998C0}" type="sibTrans" cxnId="{E1E964D6-83CA-4555-A0ED-DA535504D98B}">
      <dgm:prSet/>
      <dgm:spPr/>
      <dgm:t>
        <a:bodyPr/>
        <a:lstStyle/>
        <a:p>
          <a:endParaRPr lang="es-ES"/>
        </a:p>
      </dgm:t>
    </dgm:pt>
    <dgm:pt modelId="{2FCC9F9D-A73E-4762-B377-1EC8BAF97B6E}">
      <dgm:prSet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USD 8 MM</a:t>
          </a:r>
        </a:p>
        <a:p>
          <a:r>
            <a:rPr lang="es-ES" sz="1100" dirty="0" smtClean="0"/>
            <a:t>(incluido almacenamiento de baterías)</a:t>
          </a:r>
          <a:endParaRPr lang="es-ES" sz="1100" dirty="0"/>
        </a:p>
      </dgm:t>
    </dgm:pt>
    <dgm:pt modelId="{B97C843E-037F-4031-910B-203F0FBBFCE9}" type="parTrans" cxnId="{7E0B5075-12DF-49B9-8A5D-409E8088CD0E}">
      <dgm:prSet/>
      <dgm:spPr/>
      <dgm:t>
        <a:bodyPr/>
        <a:lstStyle/>
        <a:p>
          <a:endParaRPr lang="es-ES"/>
        </a:p>
      </dgm:t>
    </dgm:pt>
    <dgm:pt modelId="{25B83397-DDA5-4E8D-AB85-888CBED13470}" type="sibTrans" cxnId="{7E0B5075-12DF-49B9-8A5D-409E8088CD0E}">
      <dgm:prSet/>
      <dgm:spPr/>
      <dgm:t>
        <a:bodyPr/>
        <a:lstStyle/>
        <a:p>
          <a:endParaRPr lang="es-ES"/>
        </a:p>
      </dgm:t>
    </dgm:pt>
    <dgm:pt modelId="{87175BA6-7BB1-4809-AC59-F6E498EF1852}">
      <dgm:prSet phldrT="[Texto]"/>
      <dgm:spPr/>
      <dgm:t>
        <a:bodyPr/>
        <a:lstStyle/>
        <a:p>
          <a:r>
            <a:rPr lang="es-ES" b="1" dirty="0" smtClean="0"/>
            <a:t>Ton CO2 evitado</a:t>
          </a:r>
        </a:p>
      </dgm:t>
    </dgm:pt>
    <dgm:pt modelId="{E87AABC4-C5BD-4BCF-ABBB-553200DB8ECC}" type="parTrans" cxnId="{8C727BAF-C8F7-41C5-9DCB-91D089A8E963}">
      <dgm:prSet/>
      <dgm:spPr/>
      <dgm:t>
        <a:bodyPr/>
        <a:lstStyle/>
        <a:p>
          <a:endParaRPr lang="es-ES"/>
        </a:p>
      </dgm:t>
    </dgm:pt>
    <dgm:pt modelId="{3DC8CD9E-121A-4152-83D1-365F14A703D2}" type="sibTrans" cxnId="{8C727BAF-C8F7-41C5-9DCB-91D089A8E963}">
      <dgm:prSet/>
      <dgm:spPr/>
      <dgm:t>
        <a:bodyPr/>
        <a:lstStyle/>
        <a:p>
          <a:endParaRPr lang="es-ES"/>
        </a:p>
      </dgm:t>
    </dgm:pt>
    <dgm:pt modelId="{FF9688CF-BF5D-47DC-BB97-D3677EF89B4D}">
      <dgm:prSet phldrT="[Texto]"/>
      <dgm:spPr/>
      <dgm:t>
        <a:bodyPr/>
        <a:lstStyle/>
        <a:p>
          <a:r>
            <a:rPr lang="es-ES_tradnl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74 </a:t>
          </a:r>
          <a:r>
            <a:rPr lang="es-ES_tradnl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Ton</a:t>
          </a:r>
          <a:endParaRPr lang="es-ES" dirty="0"/>
        </a:p>
      </dgm:t>
    </dgm:pt>
    <dgm:pt modelId="{2DEACB20-7FE6-42F7-AB32-34A6ED8742F9}" type="parTrans" cxnId="{B146A6A8-5AF9-4144-B8C3-09653E870EC2}">
      <dgm:prSet/>
      <dgm:spPr/>
      <dgm:t>
        <a:bodyPr/>
        <a:lstStyle/>
        <a:p>
          <a:endParaRPr lang="es-ES"/>
        </a:p>
      </dgm:t>
    </dgm:pt>
    <dgm:pt modelId="{25E562A4-8527-40DA-A975-1C51247E6F87}" type="sibTrans" cxnId="{B146A6A8-5AF9-4144-B8C3-09653E870EC2}">
      <dgm:prSet/>
      <dgm:spPr/>
      <dgm:t>
        <a:bodyPr/>
        <a:lstStyle/>
        <a:p>
          <a:endParaRPr lang="es-ES"/>
        </a:p>
      </dgm:t>
    </dgm:pt>
    <dgm:pt modelId="{D29794B4-2A29-4455-AC80-D970F9EBB338}" type="pres">
      <dgm:prSet presAssocID="{E8B4DFD4-04DD-4372-9A2E-95530E4F286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C7B853E-6105-4BA7-ADE4-52FF3423C907}" type="pres">
      <dgm:prSet presAssocID="{1CD06E18-5EFC-4C80-B23D-02AEE52E61F5}" presName="horFlow" presStyleCnt="0"/>
      <dgm:spPr/>
    </dgm:pt>
    <dgm:pt modelId="{16658A48-F0A9-4F4A-A2C1-7AA53B5355AB}" type="pres">
      <dgm:prSet presAssocID="{1CD06E18-5EFC-4C80-B23D-02AEE52E61F5}" presName="bigChev" presStyleLbl="node1" presStyleIdx="0" presStyleCnt="5"/>
      <dgm:spPr/>
      <dgm:t>
        <a:bodyPr/>
        <a:lstStyle/>
        <a:p>
          <a:endParaRPr lang="es-EC"/>
        </a:p>
      </dgm:t>
    </dgm:pt>
    <dgm:pt modelId="{56AEB5F2-740E-4E60-9705-F5024C21E375}" type="pres">
      <dgm:prSet presAssocID="{742B0392-29A4-4561-A104-BF3270CEF52D}" presName="parTrans" presStyleCnt="0"/>
      <dgm:spPr/>
    </dgm:pt>
    <dgm:pt modelId="{E1729479-562F-436D-915F-8080B13F7A0D}" type="pres">
      <dgm:prSet presAssocID="{D0040E65-77D8-44A1-8F33-0D1BFB3260B5}" presName="node" presStyleLbl="alignAccFollowNode1" presStyleIdx="0" presStyleCnt="5" custScaleX="1259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B67BBD-F2C7-4A97-A5B4-49D50DC7A407}" type="pres">
      <dgm:prSet presAssocID="{1CD06E18-5EFC-4C80-B23D-02AEE52E61F5}" presName="vSp" presStyleCnt="0"/>
      <dgm:spPr/>
    </dgm:pt>
    <dgm:pt modelId="{85CD25D8-3B5F-457C-9CDF-B4E43671661F}" type="pres">
      <dgm:prSet presAssocID="{EAC0EA4E-D465-45BA-8F02-F27638C9026A}" presName="horFlow" presStyleCnt="0"/>
      <dgm:spPr/>
    </dgm:pt>
    <dgm:pt modelId="{C16C067A-469A-445A-82FD-A0F9EF67B714}" type="pres">
      <dgm:prSet presAssocID="{EAC0EA4E-D465-45BA-8F02-F27638C9026A}" presName="bigChev" presStyleLbl="node1" presStyleIdx="1" presStyleCnt="5"/>
      <dgm:spPr/>
      <dgm:t>
        <a:bodyPr/>
        <a:lstStyle/>
        <a:p>
          <a:endParaRPr lang="es-ES"/>
        </a:p>
      </dgm:t>
    </dgm:pt>
    <dgm:pt modelId="{5FCD517A-707A-4829-BA43-3B8ABE411398}" type="pres">
      <dgm:prSet presAssocID="{996AE1E4-5B4F-4DED-AF66-0C5604B5DF21}" presName="parTrans" presStyleCnt="0"/>
      <dgm:spPr/>
    </dgm:pt>
    <dgm:pt modelId="{03E159B4-7252-4D52-9B94-3ADAB1A32004}" type="pres">
      <dgm:prSet presAssocID="{555B1279-49D6-4E6B-B94C-A7D2DA19C39D}" presName="node" presStyleLbl="alignAccFollowNode1" presStyleIdx="1" presStyleCnt="5" custScaleX="12672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22F118-9FAB-4F64-9C9A-6BC41AAA0107}" type="pres">
      <dgm:prSet presAssocID="{EAC0EA4E-D465-45BA-8F02-F27638C9026A}" presName="vSp" presStyleCnt="0"/>
      <dgm:spPr/>
    </dgm:pt>
    <dgm:pt modelId="{EC68DB63-B2CF-4442-94E8-2C6C7AF64807}" type="pres">
      <dgm:prSet presAssocID="{87175BA6-7BB1-4809-AC59-F6E498EF1852}" presName="horFlow" presStyleCnt="0"/>
      <dgm:spPr/>
    </dgm:pt>
    <dgm:pt modelId="{E2148C7E-C3EC-4EB3-82FA-6B1FFBD3BA07}" type="pres">
      <dgm:prSet presAssocID="{87175BA6-7BB1-4809-AC59-F6E498EF1852}" presName="bigChev" presStyleLbl="node1" presStyleIdx="2" presStyleCnt="5"/>
      <dgm:spPr/>
      <dgm:t>
        <a:bodyPr/>
        <a:lstStyle/>
        <a:p>
          <a:endParaRPr lang="es-ES"/>
        </a:p>
      </dgm:t>
    </dgm:pt>
    <dgm:pt modelId="{77519339-1725-4273-BA99-CF7B36E5E0D9}" type="pres">
      <dgm:prSet presAssocID="{2DEACB20-7FE6-42F7-AB32-34A6ED8742F9}" presName="parTrans" presStyleCnt="0"/>
      <dgm:spPr/>
    </dgm:pt>
    <dgm:pt modelId="{6B5769B4-2608-43A0-A629-E02FECD10E0D}" type="pres">
      <dgm:prSet presAssocID="{FF9688CF-BF5D-47DC-BB97-D3677EF89B4D}" presName="node" presStyleLbl="alignAccFollowNode1" presStyleIdx="2" presStyleCnt="5" custScaleX="12672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39B426-3374-424C-95E3-F866FD6DCF47}" type="pres">
      <dgm:prSet presAssocID="{87175BA6-7BB1-4809-AC59-F6E498EF1852}" presName="vSp" presStyleCnt="0"/>
      <dgm:spPr/>
    </dgm:pt>
    <dgm:pt modelId="{3E941DB4-2A40-489A-8067-CE5966FF4C02}" type="pres">
      <dgm:prSet presAssocID="{6B2896DF-435B-4927-860A-8FD5079837EC}" presName="horFlow" presStyleCnt="0"/>
      <dgm:spPr/>
    </dgm:pt>
    <dgm:pt modelId="{A699AADE-D66B-4CC9-BCD0-4DAABDC54A87}" type="pres">
      <dgm:prSet presAssocID="{6B2896DF-435B-4927-860A-8FD5079837EC}" presName="bigChev" presStyleLbl="node1" presStyleIdx="3" presStyleCnt="5"/>
      <dgm:spPr/>
      <dgm:t>
        <a:bodyPr/>
        <a:lstStyle/>
        <a:p>
          <a:endParaRPr lang="es-ES"/>
        </a:p>
      </dgm:t>
    </dgm:pt>
    <dgm:pt modelId="{61932968-99F3-4D6E-8D37-C188B9177994}" type="pres">
      <dgm:prSet presAssocID="{B4D3F5D5-B37B-4C0D-B210-78F25300987A}" presName="parTrans" presStyleCnt="0"/>
      <dgm:spPr/>
    </dgm:pt>
    <dgm:pt modelId="{EE4F0D54-11C0-4811-8130-5FCC417F2F83}" type="pres">
      <dgm:prSet presAssocID="{B1F6290E-DA65-4092-BBB6-7D8DDAF52C4E}" presName="node" presStyleLbl="alignAccFollowNode1" presStyleIdx="3" presStyleCnt="5" custScaleX="1270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66201F-0987-477C-9C2A-8795AD752A1E}" type="pres">
      <dgm:prSet presAssocID="{6B2896DF-435B-4927-860A-8FD5079837EC}" presName="vSp" presStyleCnt="0"/>
      <dgm:spPr/>
    </dgm:pt>
    <dgm:pt modelId="{D166C116-3C1A-410A-89B8-C8D0E3B56E79}" type="pres">
      <dgm:prSet presAssocID="{14F50561-5535-4DBD-9C7B-0941E76690A0}" presName="horFlow" presStyleCnt="0"/>
      <dgm:spPr/>
    </dgm:pt>
    <dgm:pt modelId="{7D7D6387-1CF5-42C2-A0D3-7B456ABB67B4}" type="pres">
      <dgm:prSet presAssocID="{14F50561-5535-4DBD-9C7B-0941E76690A0}" presName="bigChev" presStyleLbl="node1" presStyleIdx="4" presStyleCnt="5"/>
      <dgm:spPr/>
      <dgm:t>
        <a:bodyPr/>
        <a:lstStyle/>
        <a:p>
          <a:endParaRPr lang="es-EC"/>
        </a:p>
      </dgm:t>
    </dgm:pt>
    <dgm:pt modelId="{A38A73D7-1A9C-487D-94B6-174CB023BD1F}" type="pres">
      <dgm:prSet presAssocID="{B97C843E-037F-4031-910B-203F0FBBFCE9}" presName="parTrans" presStyleCnt="0"/>
      <dgm:spPr/>
    </dgm:pt>
    <dgm:pt modelId="{76B1DA67-A561-4454-A83B-BFC3F189832F}" type="pres">
      <dgm:prSet presAssocID="{2FCC9F9D-A73E-4762-B377-1EC8BAF97B6E}" presName="node" presStyleLbl="alignAccFollowNode1" presStyleIdx="4" presStyleCnt="5" custScaleX="1255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5949224-B07D-4F69-B6A8-87476E4C2E86}" type="presOf" srcId="{E8B4DFD4-04DD-4372-9A2E-95530E4F2866}" destId="{D29794B4-2A29-4455-AC80-D970F9EBB338}" srcOrd="0" destOrd="0" presId="urn:microsoft.com/office/officeart/2005/8/layout/lProcess3"/>
    <dgm:cxn modelId="{2EBDDF69-6958-4042-8453-C3421B6FB1CF}" srcId="{E8B4DFD4-04DD-4372-9A2E-95530E4F2866}" destId="{EAC0EA4E-D465-45BA-8F02-F27638C9026A}" srcOrd="1" destOrd="0" parTransId="{1EDA46BD-D34E-46A4-890C-9DD02D4A17D5}" sibTransId="{015CCD67-9E9A-4B0E-AE58-9D3F124500BA}"/>
    <dgm:cxn modelId="{62BCC6DA-568B-4037-8E3C-3717E16A5F21}" type="presOf" srcId="{555B1279-49D6-4E6B-B94C-A7D2DA19C39D}" destId="{03E159B4-7252-4D52-9B94-3ADAB1A32004}" srcOrd="0" destOrd="0" presId="urn:microsoft.com/office/officeart/2005/8/layout/lProcess3"/>
    <dgm:cxn modelId="{ADDD4D0E-A8A4-41E7-9E46-F08E8DE0F0F9}" type="presOf" srcId="{14F50561-5535-4DBD-9C7B-0941E76690A0}" destId="{7D7D6387-1CF5-42C2-A0D3-7B456ABB67B4}" srcOrd="0" destOrd="0" presId="urn:microsoft.com/office/officeart/2005/8/layout/lProcess3"/>
    <dgm:cxn modelId="{E1E964D6-83CA-4555-A0ED-DA535504D98B}" srcId="{E8B4DFD4-04DD-4372-9A2E-95530E4F2866}" destId="{14F50561-5535-4DBD-9C7B-0941E76690A0}" srcOrd="4" destOrd="0" parTransId="{F6E6EAB9-5278-4611-A36B-21E94F8B82E0}" sibTransId="{6D7C4564-36EB-45BE-8F2F-7438150998C0}"/>
    <dgm:cxn modelId="{54CEAF4D-9704-41B3-924A-8E43361FCC47}" type="presOf" srcId="{1CD06E18-5EFC-4C80-B23D-02AEE52E61F5}" destId="{16658A48-F0A9-4F4A-A2C1-7AA53B5355AB}" srcOrd="0" destOrd="0" presId="urn:microsoft.com/office/officeart/2005/8/layout/lProcess3"/>
    <dgm:cxn modelId="{5706154F-CF89-4AF1-BB19-CF5B36A6DE2D}" srcId="{6B2896DF-435B-4927-860A-8FD5079837EC}" destId="{B1F6290E-DA65-4092-BBB6-7D8DDAF52C4E}" srcOrd="0" destOrd="0" parTransId="{B4D3F5D5-B37B-4C0D-B210-78F25300987A}" sibTransId="{E877F6D4-19D1-406C-BB25-A0650227AE15}"/>
    <dgm:cxn modelId="{7D41AB6A-8D16-4E3C-AFC5-A93166A17AFF}" type="presOf" srcId="{6B2896DF-435B-4927-860A-8FD5079837EC}" destId="{A699AADE-D66B-4CC9-BCD0-4DAABDC54A87}" srcOrd="0" destOrd="0" presId="urn:microsoft.com/office/officeart/2005/8/layout/lProcess3"/>
    <dgm:cxn modelId="{A1AD9764-AA40-49B1-8B53-9B9B392E67AE}" type="presOf" srcId="{D0040E65-77D8-44A1-8F33-0D1BFB3260B5}" destId="{E1729479-562F-436D-915F-8080B13F7A0D}" srcOrd="0" destOrd="0" presId="urn:microsoft.com/office/officeart/2005/8/layout/lProcess3"/>
    <dgm:cxn modelId="{F24D5AEC-E8EE-4521-A081-FB2231F0FE05}" type="presOf" srcId="{EAC0EA4E-D465-45BA-8F02-F27638C9026A}" destId="{C16C067A-469A-445A-82FD-A0F9EF67B714}" srcOrd="0" destOrd="0" presId="urn:microsoft.com/office/officeart/2005/8/layout/lProcess3"/>
    <dgm:cxn modelId="{0277531D-B355-4A84-A752-BBEBEEDBF9F4}" srcId="{E8B4DFD4-04DD-4372-9A2E-95530E4F2866}" destId="{6B2896DF-435B-4927-860A-8FD5079837EC}" srcOrd="3" destOrd="0" parTransId="{41DF476A-DF95-42F5-BF00-C6DE244F9956}" sibTransId="{364AC401-2F91-44E9-88EC-52D6CC194E16}"/>
    <dgm:cxn modelId="{8B319CDA-2EE1-4889-8E6A-EF465D8F1CA3}" srcId="{E8B4DFD4-04DD-4372-9A2E-95530E4F2866}" destId="{1CD06E18-5EFC-4C80-B23D-02AEE52E61F5}" srcOrd="0" destOrd="0" parTransId="{49ED086A-2517-4620-A4C9-5B5D982F6228}" sibTransId="{8234828E-FFF2-4C26-A76A-0790E88043B3}"/>
    <dgm:cxn modelId="{7E0B5075-12DF-49B9-8A5D-409E8088CD0E}" srcId="{14F50561-5535-4DBD-9C7B-0941E76690A0}" destId="{2FCC9F9D-A73E-4762-B377-1EC8BAF97B6E}" srcOrd="0" destOrd="0" parTransId="{B97C843E-037F-4031-910B-203F0FBBFCE9}" sibTransId="{25B83397-DDA5-4E8D-AB85-888CBED13470}"/>
    <dgm:cxn modelId="{C88DA871-BD09-4515-BC16-53EEC3A75DDB}" type="presOf" srcId="{87175BA6-7BB1-4809-AC59-F6E498EF1852}" destId="{E2148C7E-C3EC-4EB3-82FA-6B1FFBD3BA07}" srcOrd="0" destOrd="0" presId="urn:microsoft.com/office/officeart/2005/8/layout/lProcess3"/>
    <dgm:cxn modelId="{BB897AC0-7D55-43BD-AC51-317B489DA60C}" srcId="{1CD06E18-5EFC-4C80-B23D-02AEE52E61F5}" destId="{D0040E65-77D8-44A1-8F33-0D1BFB3260B5}" srcOrd="0" destOrd="0" parTransId="{742B0392-29A4-4561-A104-BF3270CEF52D}" sibTransId="{2890248C-927F-4754-9DD7-639B67350D0A}"/>
    <dgm:cxn modelId="{901F11EB-9232-49D5-8463-D5B09C5135C8}" type="presOf" srcId="{FF9688CF-BF5D-47DC-BB97-D3677EF89B4D}" destId="{6B5769B4-2608-43A0-A629-E02FECD10E0D}" srcOrd="0" destOrd="0" presId="urn:microsoft.com/office/officeart/2005/8/layout/lProcess3"/>
    <dgm:cxn modelId="{B146A6A8-5AF9-4144-B8C3-09653E870EC2}" srcId="{87175BA6-7BB1-4809-AC59-F6E498EF1852}" destId="{FF9688CF-BF5D-47DC-BB97-D3677EF89B4D}" srcOrd="0" destOrd="0" parTransId="{2DEACB20-7FE6-42F7-AB32-34A6ED8742F9}" sibTransId="{25E562A4-8527-40DA-A975-1C51247E6F87}"/>
    <dgm:cxn modelId="{130D32BF-133E-408E-BAFE-D07B40D34160}" type="presOf" srcId="{2FCC9F9D-A73E-4762-B377-1EC8BAF97B6E}" destId="{76B1DA67-A561-4454-A83B-BFC3F189832F}" srcOrd="0" destOrd="0" presId="urn:microsoft.com/office/officeart/2005/8/layout/lProcess3"/>
    <dgm:cxn modelId="{F86D3565-8B5C-469E-B671-0BB72897EF09}" type="presOf" srcId="{B1F6290E-DA65-4092-BBB6-7D8DDAF52C4E}" destId="{EE4F0D54-11C0-4811-8130-5FCC417F2F83}" srcOrd="0" destOrd="0" presId="urn:microsoft.com/office/officeart/2005/8/layout/lProcess3"/>
    <dgm:cxn modelId="{8C727BAF-C8F7-41C5-9DCB-91D089A8E963}" srcId="{E8B4DFD4-04DD-4372-9A2E-95530E4F2866}" destId="{87175BA6-7BB1-4809-AC59-F6E498EF1852}" srcOrd="2" destOrd="0" parTransId="{E87AABC4-C5BD-4BCF-ABBB-553200DB8ECC}" sibTransId="{3DC8CD9E-121A-4152-83D1-365F14A703D2}"/>
    <dgm:cxn modelId="{09CEBD0C-046B-42B3-B8F8-0ABDDA2F71ED}" srcId="{EAC0EA4E-D465-45BA-8F02-F27638C9026A}" destId="{555B1279-49D6-4E6B-B94C-A7D2DA19C39D}" srcOrd="0" destOrd="0" parTransId="{996AE1E4-5B4F-4DED-AF66-0C5604B5DF21}" sibTransId="{6EC18F7C-0112-4CF6-9896-0444BC544711}"/>
    <dgm:cxn modelId="{B3DA8C1B-AD96-4AB4-AE4C-84ED7684FD48}" type="presParOf" srcId="{D29794B4-2A29-4455-AC80-D970F9EBB338}" destId="{2C7B853E-6105-4BA7-ADE4-52FF3423C907}" srcOrd="0" destOrd="0" presId="urn:microsoft.com/office/officeart/2005/8/layout/lProcess3"/>
    <dgm:cxn modelId="{FD186E3D-DE13-42B7-B871-9E1FEE61380C}" type="presParOf" srcId="{2C7B853E-6105-4BA7-ADE4-52FF3423C907}" destId="{16658A48-F0A9-4F4A-A2C1-7AA53B5355AB}" srcOrd="0" destOrd="0" presId="urn:microsoft.com/office/officeart/2005/8/layout/lProcess3"/>
    <dgm:cxn modelId="{20AC9973-5034-447A-9052-C3E6E8C3649C}" type="presParOf" srcId="{2C7B853E-6105-4BA7-ADE4-52FF3423C907}" destId="{56AEB5F2-740E-4E60-9705-F5024C21E375}" srcOrd="1" destOrd="0" presId="urn:microsoft.com/office/officeart/2005/8/layout/lProcess3"/>
    <dgm:cxn modelId="{4BFAEC1D-ACFB-4A6D-827B-70EBB25B83EE}" type="presParOf" srcId="{2C7B853E-6105-4BA7-ADE4-52FF3423C907}" destId="{E1729479-562F-436D-915F-8080B13F7A0D}" srcOrd="2" destOrd="0" presId="urn:microsoft.com/office/officeart/2005/8/layout/lProcess3"/>
    <dgm:cxn modelId="{17B17A31-DA4B-4B4D-B8AD-C99E85CDAFEE}" type="presParOf" srcId="{D29794B4-2A29-4455-AC80-D970F9EBB338}" destId="{2DB67BBD-F2C7-4A97-A5B4-49D50DC7A407}" srcOrd="1" destOrd="0" presId="urn:microsoft.com/office/officeart/2005/8/layout/lProcess3"/>
    <dgm:cxn modelId="{64E4700D-2150-4C26-8CAD-8DFAE136653E}" type="presParOf" srcId="{D29794B4-2A29-4455-AC80-D970F9EBB338}" destId="{85CD25D8-3B5F-457C-9CDF-B4E43671661F}" srcOrd="2" destOrd="0" presId="urn:microsoft.com/office/officeart/2005/8/layout/lProcess3"/>
    <dgm:cxn modelId="{ACA1AC08-12DD-4D75-A771-4D4B0C26C3E8}" type="presParOf" srcId="{85CD25D8-3B5F-457C-9CDF-B4E43671661F}" destId="{C16C067A-469A-445A-82FD-A0F9EF67B714}" srcOrd="0" destOrd="0" presId="urn:microsoft.com/office/officeart/2005/8/layout/lProcess3"/>
    <dgm:cxn modelId="{5F88F639-D1E1-4D5A-B7D6-661E8F2B756A}" type="presParOf" srcId="{85CD25D8-3B5F-457C-9CDF-B4E43671661F}" destId="{5FCD517A-707A-4829-BA43-3B8ABE411398}" srcOrd="1" destOrd="0" presId="urn:microsoft.com/office/officeart/2005/8/layout/lProcess3"/>
    <dgm:cxn modelId="{06240EEC-5E10-4288-A559-9E6A127B210C}" type="presParOf" srcId="{85CD25D8-3B5F-457C-9CDF-B4E43671661F}" destId="{03E159B4-7252-4D52-9B94-3ADAB1A32004}" srcOrd="2" destOrd="0" presId="urn:microsoft.com/office/officeart/2005/8/layout/lProcess3"/>
    <dgm:cxn modelId="{6EB81DE0-9198-45A0-9077-5E5DADB39F98}" type="presParOf" srcId="{D29794B4-2A29-4455-AC80-D970F9EBB338}" destId="{5B22F118-9FAB-4F64-9C9A-6BC41AAA0107}" srcOrd="3" destOrd="0" presId="urn:microsoft.com/office/officeart/2005/8/layout/lProcess3"/>
    <dgm:cxn modelId="{2DF75CA9-0BC8-4B86-AF07-41C1A5C8BB6E}" type="presParOf" srcId="{D29794B4-2A29-4455-AC80-D970F9EBB338}" destId="{EC68DB63-B2CF-4442-94E8-2C6C7AF64807}" srcOrd="4" destOrd="0" presId="urn:microsoft.com/office/officeart/2005/8/layout/lProcess3"/>
    <dgm:cxn modelId="{3DAC07BB-46C3-4621-8D40-5315C14C5D28}" type="presParOf" srcId="{EC68DB63-B2CF-4442-94E8-2C6C7AF64807}" destId="{E2148C7E-C3EC-4EB3-82FA-6B1FFBD3BA07}" srcOrd="0" destOrd="0" presId="urn:microsoft.com/office/officeart/2005/8/layout/lProcess3"/>
    <dgm:cxn modelId="{EC00A4E3-96C3-4F88-97BC-99D4508DF215}" type="presParOf" srcId="{EC68DB63-B2CF-4442-94E8-2C6C7AF64807}" destId="{77519339-1725-4273-BA99-CF7B36E5E0D9}" srcOrd="1" destOrd="0" presId="urn:microsoft.com/office/officeart/2005/8/layout/lProcess3"/>
    <dgm:cxn modelId="{A1D4EECA-1B7A-42A9-9E11-3EB25D4FAA6B}" type="presParOf" srcId="{EC68DB63-B2CF-4442-94E8-2C6C7AF64807}" destId="{6B5769B4-2608-43A0-A629-E02FECD10E0D}" srcOrd="2" destOrd="0" presId="urn:microsoft.com/office/officeart/2005/8/layout/lProcess3"/>
    <dgm:cxn modelId="{CD1D3B61-9F94-4648-B00D-BBCBD9C780AD}" type="presParOf" srcId="{D29794B4-2A29-4455-AC80-D970F9EBB338}" destId="{A739B426-3374-424C-95E3-F866FD6DCF47}" srcOrd="5" destOrd="0" presId="urn:microsoft.com/office/officeart/2005/8/layout/lProcess3"/>
    <dgm:cxn modelId="{C2D7DB51-78A7-49B2-AA45-045B8D044279}" type="presParOf" srcId="{D29794B4-2A29-4455-AC80-D970F9EBB338}" destId="{3E941DB4-2A40-489A-8067-CE5966FF4C02}" srcOrd="6" destOrd="0" presId="urn:microsoft.com/office/officeart/2005/8/layout/lProcess3"/>
    <dgm:cxn modelId="{8513B1A6-F4D9-4BA6-887F-3E2491BF038B}" type="presParOf" srcId="{3E941DB4-2A40-489A-8067-CE5966FF4C02}" destId="{A699AADE-D66B-4CC9-BCD0-4DAABDC54A87}" srcOrd="0" destOrd="0" presId="urn:microsoft.com/office/officeart/2005/8/layout/lProcess3"/>
    <dgm:cxn modelId="{30BDB33F-0077-4171-B0AA-6031F719BC6F}" type="presParOf" srcId="{3E941DB4-2A40-489A-8067-CE5966FF4C02}" destId="{61932968-99F3-4D6E-8D37-C188B9177994}" srcOrd="1" destOrd="0" presId="urn:microsoft.com/office/officeart/2005/8/layout/lProcess3"/>
    <dgm:cxn modelId="{C6CEB897-5DB6-4583-9D3D-C701E19FC4FD}" type="presParOf" srcId="{3E941DB4-2A40-489A-8067-CE5966FF4C02}" destId="{EE4F0D54-11C0-4811-8130-5FCC417F2F83}" srcOrd="2" destOrd="0" presId="urn:microsoft.com/office/officeart/2005/8/layout/lProcess3"/>
    <dgm:cxn modelId="{4B7CEF33-A0B5-42F4-863E-2E23ED7FAE4F}" type="presParOf" srcId="{D29794B4-2A29-4455-AC80-D970F9EBB338}" destId="{DD66201F-0987-477C-9C2A-8795AD752A1E}" srcOrd="7" destOrd="0" presId="urn:microsoft.com/office/officeart/2005/8/layout/lProcess3"/>
    <dgm:cxn modelId="{3E24496C-4586-48CF-8435-6E6A6B0B6C26}" type="presParOf" srcId="{D29794B4-2A29-4455-AC80-D970F9EBB338}" destId="{D166C116-3C1A-410A-89B8-C8D0E3B56E79}" srcOrd="8" destOrd="0" presId="urn:microsoft.com/office/officeart/2005/8/layout/lProcess3"/>
    <dgm:cxn modelId="{66AF0274-5048-44CA-AF31-7FD0A6559BDB}" type="presParOf" srcId="{D166C116-3C1A-410A-89B8-C8D0E3B56E79}" destId="{7D7D6387-1CF5-42C2-A0D3-7B456ABB67B4}" srcOrd="0" destOrd="0" presId="urn:microsoft.com/office/officeart/2005/8/layout/lProcess3"/>
    <dgm:cxn modelId="{2FEE7688-59A7-4AA6-8CA7-96966D722DC1}" type="presParOf" srcId="{D166C116-3C1A-410A-89B8-C8D0E3B56E79}" destId="{A38A73D7-1A9C-487D-94B6-174CB023BD1F}" srcOrd="1" destOrd="0" presId="urn:microsoft.com/office/officeart/2005/8/layout/lProcess3"/>
    <dgm:cxn modelId="{D1A3A2CF-0416-4678-B09E-3B6FD5F270CC}" type="presParOf" srcId="{D166C116-3C1A-410A-89B8-C8D0E3B56E79}" destId="{76B1DA67-A561-4454-A83B-BFC3F189832F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B4DFD4-04DD-4372-9A2E-95530E4F286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CD06E18-5EFC-4C80-B23D-02AEE52E61F5}">
      <dgm:prSet phldrT="[Texto]"/>
      <dgm:spPr/>
      <dgm:t>
        <a:bodyPr/>
        <a:lstStyle/>
        <a:p>
          <a:r>
            <a:rPr lang="es-ES" dirty="0" smtClean="0"/>
            <a:t>Capacidad de almacenamiento</a:t>
          </a:r>
          <a:endParaRPr lang="es-ES" dirty="0"/>
        </a:p>
      </dgm:t>
    </dgm:pt>
    <dgm:pt modelId="{49ED086A-2517-4620-A4C9-5B5D982F6228}" type="parTrans" cxnId="{8B319CDA-2EE1-4889-8E6A-EF465D8F1CA3}">
      <dgm:prSet/>
      <dgm:spPr/>
      <dgm:t>
        <a:bodyPr/>
        <a:lstStyle/>
        <a:p>
          <a:endParaRPr lang="es-ES"/>
        </a:p>
      </dgm:t>
    </dgm:pt>
    <dgm:pt modelId="{8234828E-FFF2-4C26-A76A-0790E88043B3}" type="sibTrans" cxnId="{8B319CDA-2EE1-4889-8E6A-EF465D8F1CA3}">
      <dgm:prSet/>
      <dgm:spPr/>
      <dgm:t>
        <a:bodyPr/>
        <a:lstStyle/>
        <a:p>
          <a:endParaRPr lang="es-ES"/>
        </a:p>
      </dgm:t>
    </dgm:pt>
    <dgm:pt modelId="{D0040E65-77D8-44A1-8F33-0D1BFB3260B5}">
      <dgm:prSet phldrT="[Texto]"/>
      <dgm:spPr/>
      <dgm:t>
        <a:bodyPr/>
        <a:lstStyle/>
        <a:p>
          <a:r>
            <a:rPr lang="es-ES" dirty="0" smtClean="0"/>
            <a:t>4.300 </a:t>
          </a:r>
          <a:r>
            <a:rPr lang="es-ES" dirty="0" err="1" smtClean="0"/>
            <a:t>kWh</a:t>
          </a:r>
          <a:endParaRPr lang="es-ES" dirty="0"/>
        </a:p>
      </dgm:t>
    </dgm:pt>
    <dgm:pt modelId="{742B0392-29A4-4561-A104-BF3270CEF52D}" type="parTrans" cxnId="{BB897AC0-7D55-43BD-AC51-317B489DA60C}">
      <dgm:prSet/>
      <dgm:spPr/>
      <dgm:t>
        <a:bodyPr/>
        <a:lstStyle/>
        <a:p>
          <a:endParaRPr lang="es-ES"/>
        </a:p>
      </dgm:t>
    </dgm:pt>
    <dgm:pt modelId="{2890248C-927F-4754-9DD7-639B67350D0A}" type="sibTrans" cxnId="{BB897AC0-7D55-43BD-AC51-317B489DA60C}">
      <dgm:prSet/>
      <dgm:spPr/>
      <dgm:t>
        <a:bodyPr/>
        <a:lstStyle/>
        <a:p>
          <a:endParaRPr lang="es-ES"/>
        </a:p>
      </dgm:t>
    </dgm:pt>
    <dgm:pt modelId="{EAC0EA4E-D465-45BA-8F02-F27638C9026A}">
      <dgm:prSet phldrT="[Texto]"/>
      <dgm:spPr/>
      <dgm:t>
        <a:bodyPr/>
        <a:lstStyle/>
        <a:p>
          <a:r>
            <a:rPr lang="es-ES" dirty="0" smtClean="0"/>
            <a:t>Capacidad de potencia instalada</a:t>
          </a:r>
        </a:p>
      </dgm:t>
    </dgm:pt>
    <dgm:pt modelId="{1EDA46BD-D34E-46A4-890C-9DD02D4A17D5}" type="parTrans" cxnId="{2EBDDF69-6958-4042-8453-C3421B6FB1CF}">
      <dgm:prSet/>
      <dgm:spPr/>
      <dgm:t>
        <a:bodyPr/>
        <a:lstStyle/>
        <a:p>
          <a:endParaRPr lang="es-ES"/>
        </a:p>
      </dgm:t>
    </dgm:pt>
    <dgm:pt modelId="{015CCD67-9E9A-4B0E-AE58-9D3F124500BA}" type="sibTrans" cxnId="{2EBDDF69-6958-4042-8453-C3421B6FB1CF}">
      <dgm:prSet/>
      <dgm:spPr/>
      <dgm:t>
        <a:bodyPr/>
        <a:lstStyle/>
        <a:p>
          <a:endParaRPr lang="es-ES"/>
        </a:p>
      </dgm:t>
    </dgm:pt>
    <dgm:pt modelId="{555B1279-49D6-4E6B-B94C-A7D2DA19C39D}">
      <dgm:prSet phldrT="[Texto]"/>
      <dgm:spPr/>
      <dgm:t>
        <a:bodyPr/>
        <a:lstStyle/>
        <a:p>
          <a:r>
            <a:rPr lang="es-EC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1.000 kW</a:t>
          </a:r>
          <a:endParaRPr lang="es-ES" dirty="0"/>
        </a:p>
      </dgm:t>
    </dgm:pt>
    <dgm:pt modelId="{996AE1E4-5B4F-4DED-AF66-0C5604B5DF21}" type="parTrans" cxnId="{09CEBD0C-046B-42B3-B8F8-0ABDDA2F71ED}">
      <dgm:prSet/>
      <dgm:spPr/>
      <dgm:t>
        <a:bodyPr/>
        <a:lstStyle/>
        <a:p>
          <a:endParaRPr lang="es-ES"/>
        </a:p>
      </dgm:t>
    </dgm:pt>
    <dgm:pt modelId="{6EC18F7C-0112-4CF6-9896-0444BC544711}" type="sibTrans" cxnId="{09CEBD0C-046B-42B3-B8F8-0ABDDA2F71ED}">
      <dgm:prSet/>
      <dgm:spPr/>
      <dgm:t>
        <a:bodyPr/>
        <a:lstStyle/>
        <a:p>
          <a:endParaRPr lang="es-ES"/>
        </a:p>
      </dgm:t>
    </dgm:pt>
    <dgm:pt modelId="{6B2896DF-435B-4927-860A-8FD5079837EC}">
      <dgm:prSet/>
      <dgm:spPr/>
      <dgm:t>
        <a:bodyPr/>
        <a:lstStyle/>
        <a:p>
          <a:r>
            <a:rPr lang="es-ES" dirty="0" smtClean="0"/>
            <a:t>Tipo de baterías</a:t>
          </a:r>
          <a:endParaRPr lang="es-ES" dirty="0"/>
        </a:p>
      </dgm:t>
    </dgm:pt>
    <dgm:pt modelId="{41DF476A-DF95-42F5-BF00-C6DE244F9956}" type="parTrans" cxnId="{0277531D-B355-4A84-A752-BBEBEEDBF9F4}">
      <dgm:prSet/>
      <dgm:spPr/>
      <dgm:t>
        <a:bodyPr/>
        <a:lstStyle/>
        <a:p>
          <a:endParaRPr lang="es-ES"/>
        </a:p>
      </dgm:t>
    </dgm:pt>
    <dgm:pt modelId="{364AC401-2F91-44E9-88EC-52D6CC194E16}" type="sibTrans" cxnId="{0277531D-B355-4A84-A752-BBEBEEDBF9F4}">
      <dgm:prSet/>
      <dgm:spPr/>
      <dgm:t>
        <a:bodyPr/>
        <a:lstStyle/>
        <a:p>
          <a:endParaRPr lang="es-ES"/>
        </a:p>
      </dgm:t>
    </dgm:pt>
    <dgm:pt modelId="{B1F6290E-DA65-4092-BBB6-7D8DDAF52C4E}">
      <dgm:prSet/>
      <dgm:spPr/>
      <dgm:t>
        <a:bodyPr/>
        <a:lstStyle/>
        <a:p>
          <a:r>
            <a:rPr lang="es-ES_tradnl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-Batería Recargable Ion Litio</a:t>
          </a:r>
        </a:p>
        <a:p>
          <a:r>
            <a:rPr lang="es-ES" dirty="0" smtClean="0"/>
            <a:t>- Batería Plomo Acido</a:t>
          </a:r>
          <a:endParaRPr lang="es-ES" dirty="0"/>
        </a:p>
      </dgm:t>
    </dgm:pt>
    <dgm:pt modelId="{B4D3F5D5-B37B-4C0D-B210-78F25300987A}" type="parTrans" cxnId="{5706154F-CF89-4AF1-BB19-CF5B36A6DE2D}">
      <dgm:prSet/>
      <dgm:spPr/>
      <dgm:t>
        <a:bodyPr/>
        <a:lstStyle/>
        <a:p>
          <a:endParaRPr lang="es-ES"/>
        </a:p>
      </dgm:t>
    </dgm:pt>
    <dgm:pt modelId="{E877F6D4-19D1-406C-BB25-A0650227AE15}" type="sibTrans" cxnId="{5706154F-CF89-4AF1-BB19-CF5B36A6DE2D}">
      <dgm:prSet/>
      <dgm:spPr/>
      <dgm:t>
        <a:bodyPr/>
        <a:lstStyle/>
        <a:p>
          <a:endParaRPr lang="es-ES"/>
        </a:p>
      </dgm:t>
    </dgm:pt>
    <dgm:pt modelId="{D29794B4-2A29-4455-AC80-D970F9EBB338}" type="pres">
      <dgm:prSet presAssocID="{E8B4DFD4-04DD-4372-9A2E-95530E4F2866}" presName="Name0" presStyleCnt="0">
        <dgm:presLayoutVars>
          <dgm:chPref val="3"/>
          <dgm:dir val="rev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C7B853E-6105-4BA7-ADE4-52FF3423C907}" type="pres">
      <dgm:prSet presAssocID="{1CD06E18-5EFC-4C80-B23D-02AEE52E61F5}" presName="horFlow" presStyleCnt="0"/>
      <dgm:spPr/>
    </dgm:pt>
    <dgm:pt modelId="{16658A48-F0A9-4F4A-A2C1-7AA53B5355AB}" type="pres">
      <dgm:prSet presAssocID="{1CD06E18-5EFC-4C80-B23D-02AEE52E61F5}" presName="bigChev" presStyleLbl="node1" presStyleIdx="0" presStyleCnt="3"/>
      <dgm:spPr/>
      <dgm:t>
        <a:bodyPr/>
        <a:lstStyle/>
        <a:p>
          <a:endParaRPr lang="es-EC"/>
        </a:p>
      </dgm:t>
    </dgm:pt>
    <dgm:pt modelId="{56AEB5F2-740E-4E60-9705-F5024C21E375}" type="pres">
      <dgm:prSet presAssocID="{742B0392-29A4-4561-A104-BF3270CEF52D}" presName="parTrans" presStyleCnt="0"/>
      <dgm:spPr/>
    </dgm:pt>
    <dgm:pt modelId="{E1729479-562F-436D-915F-8080B13F7A0D}" type="pres">
      <dgm:prSet presAssocID="{D0040E65-77D8-44A1-8F33-0D1BFB3260B5}" presName="node" presStyleLbl="alignAccFollowNode1" presStyleIdx="0" presStyleCnt="3" custScaleX="12596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B67BBD-F2C7-4A97-A5B4-49D50DC7A407}" type="pres">
      <dgm:prSet presAssocID="{1CD06E18-5EFC-4C80-B23D-02AEE52E61F5}" presName="vSp" presStyleCnt="0"/>
      <dgm:spPr/>
    </dgm:pt>
    <dgm:pt modelId="{85CD25D8-3B5F-457C-9CDF-B4E43671661F}" type="pres">
      <dgm:prSet presAssocID="{EAC0EA4E-D465-45BA-8F02-F27638C9026A}" presName="horFlow" presStyleCnt="0"/>
      <dgm:spPr/>
    </dgm:pt>
    <dgm:pt modelId="{C16C067A-469A-445A-82FD-A0F9EF67B714}" type="pres">
      <dgm:prSet presAssocID="{EAC0EA4E-D465-45BA-8F02-F27638C9026A}" presName="bigChev" presStyleLbl="node1" presStyleIdx="1" presStyleCnt="3"/>
      <dgm:spPr/>
      <dgm:t>
        <a:bodyPr/>
        <a:lstStyle/>
        <a:p>
          <a:endParaRPr lang="es-ES"/>
        </a:p>
      </dgm:t>
    </dgm:pt>
    <dgm:pt modelId="{5FCD517A-707A-4829-BA43-3B8ABE411398}" type="pres">
      <dgm:prSet presAssocID="{996AE1E4-5B4F-4DED-AF66-0C5604B5DF21}" presName="parTrans" presStyleCnt="0"/>
      <dgm:spPr/>
    </dgm:pt>
    <dgm:pt modelId="{03E159B4-7252-4D52-9B94-3ADAB1A32004}" type="pres">
      <dgm:prSet presAssocID="{555B1279-49D6-4E6B-B94C-A7D2DA19C39D}" presName="node" presStyleLbl="alignAccFollowNode1" presStyleIdx="1" presStyleCnt="3" custScaleX="12672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22F118-9FAB-4F64-9C9A-6BC41AAA0107}" type="pres">
      <dgm:prSet presAssocID="{EAC0EA4E-D465-45BA-8F02-F27638C9026A}" presName="vSp" presStyleCnt="0"/>
      <dgm:spPr/>
    </dgm:pt>
    <dgm:pt modelId="{3E941DB4-2A40-489A-8067-CE5966FF4C02}" type="pres">
      <dgm:prSet presAssocID="{6B2896DF-435B-4927-860A-8FD5079837EC}" presName="horFlow" presStyleCnt="0"/>
      <dgm:spPr/>
    </dgm:pt>
    <dgm:pt modelId="{A699AADE-D66B-4CC9-BCD0-4DAABDC54A87}" type="pres">
      <dgm:prSet presAssocID="{6B2896DF-435B-4927-860A-8FD5079837EC}" presName="bigChev" presStyleLbl="node1" presStyleIdx="2" presStyleCnt="3"/>
      <dgm:spPr/>
      <dgm:t>
        <a:bodyPr/>
        <a:lstStyle/>
        <a:p>
          <a:endParaRPr lang="es-ES"/>
        </a:p>
      </dgm:t>
    </dgm:pt>
    <dgm:pt modelId="{61932968-99F3-4D6E-8D37-C188B9177994}" type="pres">
      <dgm:prSet presAssocID="{B4D3F5D5-B37B-4C0D-B210-78F25300987A}" presName="parTrans" presStyleCnt="0"/>
      <dgm:spPr/>
    </dgm:pt>
    <dgm:pt modelId="{EE4F0D54-11C0-4811-8130-5FCC417F2F83}" type="pres">
      <dgm:prSet presAssocID="{B1F6290E-DA65-4092-BBB6-7D8DDAF52C4E}" presName="node" presStyleLbl="alignAccFollowNode1" presStyleIdx="2" presStyleCnt="3" custScaleX="1270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FB755C4-21BB-4058-86D1-BA4387B923D4}" type="presOf" srcId="{B1F6290E-DA65-4092-BBB6-7D8DDAF52C4E}" destId="{EE4F0D54-11C0-4811-8130-5FCC417F2F83}" srcOrd="0" destOrd="0" presId="urn:microsoft.com/office/officeart/2005/8/layout/lProcess3"/>
    <dgm:cxn modelId="{2EBDDF69-6958-4042-8453-C3421B6FB1CF}" srcId="{E8B4DFD4-04DD-4372-9A2E-95530E4F2866}" destId="{EAC0EA4E-D465-45BA-8F02-F27638C9026A}" srcOrd="1" destOrd="0" parTransId="{1EDA46BD-D34E-46A4-890C-9DD02D4A17D5}" sibTransId="{015CCD67-9E9A-4B0E-AE58-9D3F124500BA}"/>
    <dgm:cxn modelId="{5706154F-CF89-4AF1-BB19-CF5B36A6DE2D}" srcId="{6B2896DF-435B-4927-860A-8FD5079837EC}" destId="{B1F6290E-DA65-4092-BBB6-7D8DDAF52C4E}" srcOrd="0" destOrd="0" parTransId="{B4D3F5D5-B37B-4C0D-B210-78F25300987A}" sibTransId="{E877F6D4-19D1-406C-BB25-A0650227AE15}"/>
    <dgm:cxn modelId="{B4192F49-98A9-419F-941F-342F606156EA}" type="presOf" srcId="{1CD06E18-5EFC-4C80-B23D-02AEE52E61F5}" destId="{16658A48-F0A9-4F4A-A2C1-7AA53B5355AB}" srcOrd="0" destOrd="0" presId="urn:microsoft.com/office/officeart/2005/8/layout/lProcess3"/>
    <dgm:cxn modelId="{0277531D-B355-4A84-A752-BBEBEEDBF9F4}" srcId="{E8B4DFD4-04DD-4372-9A2E-95530E4F2866}" destId="{6B2896DF-435B-4927-860A-8FD5079837EC}" srcOrd="2" destOrd="0" parTransId="{41DF476A-DF95-42F5-BF00-C6DE244F9956}" sibTransId="{364AC401-2F91-44E9-88EC-52D6CC194E16}"/>
    <dgm:cxn modelId="{8B319CDA-2EE1-4889-8E6A-EF465D8F1CA3}" srcId="{E8B4DFD4-04DD-4372-9A2E-95530E4F2866}" destId="{1CD06E18-5EFC-4C80-B23D-02AEE52E61F5}" srcOrd="0" destOrd="0" parTransId="{49ED086A-2517-4620-A4C9-5B5D982F6228}" sibTransId="{8234828E-FFF2-4C26-A76A-0790E88043B3}"/>
    <dgm:cxn modelId="{5DB36E3C-568D-4EC1-97DD-90B446B46E22}" type="presOf" srcId="{555B1279-49D6-4E6B-B94C-A7D2DA19C39D}" destId="{03E159B4-7252-4D52-9B94-3ADAB1A32004}" srcOrd="0" destOrd="0" presId="urn:microsoft.com/office/officeart/2005/8/layout/lProcess3"/>
    <dgm:cxn modelId="{B7142240-44AE-4092-B1EF-BCAD56BE582E}" type="presOf" srcId="{D0040E65-77D8-44A1-8F33-0D1BFB3260B5}" destId="{E1729479-562F-436D-915F-8080B13F7A0D}" srcOrd="0" destOrd="0" presId="urn:microsoft.com/office/officeart/2005/8/layout/lProcess3"/>
    <dgm:cxn modelId="{4F8241E7-8CA8-4F8E-8CF3-10E0EF2266EB}" type="presOf" srcId="{6B2896DF-435B-4927-860A-8FD5079837EC}" destId="{A699AADE-D66B-4CC9-BCD0-4DAABDC54A87}" srcOrd="0" destOrd="0" presId="urn:microsoft.com/office/officeart/2005/8/layout/lProcess3"/>
    <dgm:cxn modelId="{BB897AC0-7D55-43BD-AC51-317B489DA60C}" srcId="{1CD06E18-5EFC-4C80-B23D-02AEE52E61F5}" destId="{D0040E65-77D8-44A1-8F33-0D1BFB3260B5}" srcOrd="0" destOrd="0" parTransId="{742B0392-29A4-4561-A104-BF3270CEF52D}" sibTransId="{2890248C-927F-4754-9DD7-639B67350D0A}"/>
    <dgm:cxn modelId="{675DB095-68A8-40D8-A42F-DBA32F88FC64}" type="presOf" srcId="{EAC0EA4E-D465-45BA-8F02-F27638C9026A}" destId="{C16C067A-469A-445A-82FD-A0F9EF67B714}" srcOrd="0" destOrd="0" presId="urn:microsoft.com/office/officeart/2005/8/layout/lProcess3"/>
    <dgm:cxn modelId="{9951941D-D779-4EE3-A2E0-F5F3A321D851}" type="presOf" srcId="{E8B4DFD4-04DD-4372-9A2E-95530E4F2866}" destId="{D29794B4-2A29-4455-AC80-D970F9EBB338}" srcOrd="0" destOrd="0" presId="urn:microsoft.com/office/officeart/2005/8/layout/lProcess3"/>
    <dgm:cxn modelId="{09CEBD0C-046B-42B3-B8F8-0ABDDA2F71ED}" srcId="{EAC0EA4E-D465-45BA-8F02-F27638C9026A}" destId="{555B1279-49D6-4E6B-B94C-A7D2DA19C39D}" srcOrd="0" destOrd="0" parTransId="{996AE1E4-5B4F-4DED-AF66-0C5604B5DF21}" sibTransId="{6EC18F7C-0112-4CF6-9896-0444BC544711}"/>
    <dgm:cxn modelId="{2C46260E-7FC5-434B-9E11-9A7F52BE73FF}" type="presParOf" srcId="{D29794B4-2A29-4455-AC80-D970F9EBB338}" destId="{2C7B853E-6105-4BA7-ADE4-52FF3423C907}" srcOrd="0" destOrd="0" presId="urn:microsoft.com/office/officeart/2005/8/layout/lProcess3"/>
    <dgm:cxn modelId="{63E4792F-DC32-40C5-869F-E2BCD7274ED8}" type="presParOf" srcId="{2C7B853E-6105-4BA7-ADE4-52FF3423C907}" destId="{16658A48-F0A9-4F4A-A2C1-7AA53B5355AB}" srcOrd="0" destOrd="0" presId="urn:microsoft.com/office/officeart/2005/8/layout/lProcess3"/>
    <dgm:cxn modelId="{3F2ADDBD-FEE3-4720-B0C0-41EE6DB371DF}" type="presParOf" srcId="{2C7B853E-6105-4BA7-ADE4-52FF3423C907}" destId="{56AEB5F2-740E-4E60-9705-F5024C21E375}" srcOrd="1" destOrd="0" presId="urn:microsoft.com/office/officeart/2005/8/layout/lProcess3"/>
    <dgm:cxn modelId="{7D8FEF64-B90D-4B25-B25F-DF76C01FAC30}" type="presParOf" srcId="{2C7B853E-6105-4BA7-ADE4-52FF3423C907}" destId="{E1729479-562F-436D-915F-8080B13F7A0D}" srcOrd="2" destOrd="0" presId="urn:microsoft.com/office/officeart/2005/8/layout/lProcess3"/>
    <dgm:cxn modelId="{8E2F0C09-C77C-416D-911B-FF40E7E36E3C}" type="presParOf" srcId="{D29794B4-2A29-4455-AC80-D970F9EBB338}" destId="{2DB67BBD-F2C7-4A97-A5B4-49D50DC7A407}" srcOrd="1" destOrd="0" presId="urn:microsoft.com/office/officeart/2005/8/layout/lProcess3"/>
    <dgm:cxn modelId="{9D2EA7B6-5E13-46A0-A09E-1BC1A101C768}" type="presParOf" srcId="{D29794B4-2A29-4455-AC80-D970F9EBB338}" destId="{85CD25D8-3B5F-457C-9CDF-B4E43671661F}" srcOrd="2" destOrd="0" presId="urn:microsoft.com/office/officeart/2005/8/layout/lProcess3"/>
    <dgm:cxn modelId="{2A85FC86-CA69-4658-A2CB-5FD458D20364}" type="presParOf" srcId="{85CD25D8-3B5F-457C-9CDF-B4E43671661F}" destId="{C16C067A-469A-445A-82FD-A0F9EF67B714}" srcOrd="0" destOrd="0" presId="urn:microsoft.com/office/officeart/2005/8/layout/lProcess3"/>
    <dgm:cxn modelId="{E3CD2A37-7B6B-4466-883B-6AC2F2CFDC9C}" type="presParOf" srcId="{85CD25D8-3B5F-457C-9CDF-B4E43671661F}" destId="{5FCD517A-707A-4829-BA43-3B8ABE411398}" srcOrd="1" destOrd="0" presId="urn:microsoft.com/office/officeart/2005/8/layout/lProcess3"/>
    <dgm:cxn modelId="{E599FADF-85EA-4377-8191-C5C22BDAEB39}" type="presParOf" srcId="{85CD25D8-3B5F-457C-9CDF-B4E43671661F}" destId="{03E159B4-7252-4D52-9B94-3ADAB1A32004}" srcOrd="2" destOrd="0" presId="urn:microsoft.com/office/officeart/2005/8/layout/lProcess3"/>
    <dgm:cxn modelId="{D27C5BA8-7E50-4E52-8A33-574B2C477BD8}" type="presParOf" srcId="{D29794B4-2A29-4455-AC80-D970F9EBB338}" destId="{5B22F118-9FAB-4F64-9C9A-6BC41AAA0107}" srcOrd="3" destOrd="0" presId="urn:microsoft.com/office/officeart/2005/8/layout/lProcess3"/>
    <dgm:cxn modelId="{01E70573-D0A6-48D3-862E-7C13E86B6066}" type="presParOf" srcId="{D29794B4-2A29-4455-AC80-D970F9EBB338}" destId="{3E941DB4-2A40-489A-8067-CE5966FF4C02}" srcOrd="4" destOrd="0" presId="urn:microsoft.com/office/officeart/2005/8/layout/lProcess3"/>
    <dgm:cxn modelId="{D1DB5D8D-8CAB-49ED-A001-4D952BB9C333}" type="presParOf" srcId="{3E941DB4-2A40-489A-8067-CE5966FF4C02}" destId="{A699AADE-D66B-4CC9-BCD0-4DAABDC54A87}" srcOrd="0" destOrd="0" presId="urn:microsoft.com/office/officeart/2005/8/layout/lProcess3"/>
    <dgm:cxn modelId="{88789358-76CE-4BDC-A060-45945EA9A9B5}" type="presParOf" srcId="{3E941DB4-2A40-489A-8067-CE5966FF4C02}" destId="{61932968-99F3-4D6E-8D37-C188B9177994}" srcOrd="1" destOrd="0" presId="urn:microsoft.com/office/officeart/2005/8/layout/lProcess3"/>
    <dgm:cxn modelId="{6D83000C-8100-4B1B-808A-BED23DE09833}" type="presParOf" srcId="{3E941DB4-2A40-489A-8067-CE5966FF4C02}" destId="{EE4F0D54-11C0-4811-8130-5FCC417F2F83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73DCA3-8D1A-4EC5-82FF-2B5329A1B91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6CBFB34-42E1-4F6E-851E-B5111B084ED0}">
      <dgm:prSet phldrT="[Texto]"/>
      <dgm:spPr/>
      <dgm:t>
        <a:bodyPr/>
        <a:lstStyle/>
        <a:p>
          <a:r>
            <a:rPr lang="es-ES" b="1" dirty="0" smtClean="0"/>
            <a:t>Capacidad de almacenamiento: 192 </a:t>
          </a:r>
          <a:r>
            <a:rPr lang="es-ES" b="1" dirty="0" err="1" smtClean="0"/>
            <a:t>kWh</a:t>
          </a:r>
          <a:endParaRPr lang="es-ES" b="1" dirty="0"/>
        </a:p>
      </dgm:t>
    </dgm:pt>
    <dgm:pt modelId="{491EC3CB-4EB3-4BB7-82F8-B6B524C361A2}" type="parTrans" cxnId="{5F5E81ED-EA17-4B15-9761-7FE8300DD079}">
      <dgm:prSet/>
      <dgm:spPr/>
      <dgm:t>
        <a:bodyPr/>
        <a:lstStyle/>
        <a:p>
          <a:endParaRPr lang="es-ES"/>
        </a:p>
      </dgm:t>
    </dgm:pt>
    <dgm:pt modelId="{F2958E6D-8ECD-4AF4-992A-8D347C551951}" type="sibTrans" cxnId="{5F5E81ED-EA17-4B15-9761-7FE8300DD079}">
      <dgm:prSet/>
      <dgm:spPr/>
      <dgm:t>
        <a:bodyPr/>
        <a:lstStyle/>
        <a:p>
          <a:endParaRPr lang="es-ES"/>
        </a:p>
      </dgm:t>
    </dgm:pt>
    <dgm:pt modelId="{8FC6CA14-6227-4B2E-8C2A-4C7D84049B28}">
      <dgm:prSet phldrT="[Texto]"/>
      <dgm:spPr/>
      <dgm:t>
        <a:bodyPr/>
        <a:lstStyle/>
        <a:p>
          <a:r>
            <a:rPr lang="es-ES" b="1" dirty="0" smtClean="0"/>
            <a:t>Capacidad de Potencia Instalada: 36 kW</a:t>
          </a:r>
          <a:endParaRPr lang="es-ES" b="1" dirty="0"/>
        </a:p>
      </dgm:t>
    </dgm:pt>
    <dgm:pt modelId="{E01DBA91-E088-4C72-8CEE-FD72E974326B}" type="parTrans" cxnId="{198F6B04-5493-4053-AF64-A7233411CF68}">
      <dgm:prSet/>
      <dgm:spPr/>
      <dgm:t>
        <a:bodyPr/>
        <a:lstStyle/>
        <a:p>
          <a:endParaRPr lang="es-ES"/>
        </a:p>
      </dgm:t>
    </dgm:pt>
    <dgm:pt modelId="{1895EB6E-F7A7-47D7-8A39-FD4EC33FC6A9}" type="sibTrans" cxnId="{198F6B04-5493-4053-AF64-A7233411CF68}">
      <dgm:prSet/>
      <dgm:spPr/>
      <dgm:t>
        <a:bodyPr/>
        <a:lstStyle/>
        <a:p>
          <a:endParaRPr lang="es-ES"/>
        </a:p>
      </dgm:t>
    </dgm:pt>
    <dgm:pt modelId="{38304B72-06A3-4720-9428-23B01AB7D3BE}">
      <dgm:prSet phldrT="[Texto]"/>
      <dgm:spPr/>
      <dgm:t>
        <a:bodyPr/>
        <a:lstStyle/>
        <a:p>
          <a:r>
            <a:rPr lang="es-ES" b="1" dirty="0" smtClean="0"/>
            <a:t>Fecha de inicio de pruebas: 12 de diciembre de 2015.</a:t>
          </a:r>
          <a:endParaRPr lang="es-ES" b="1" dirty="0"/>
        </a:p>
      </dgm:t>
    </dgm:pt>
    <dgm:pt modelId="{330CE6D7-422F-484B-A1BB-45BEDDCF3CF7}" type="parTrans" cxnId="{01AC124B-D820-42C0-A5B0-3343610F50C4}">
      <dgm:prSet/>
      <dgm:spPr/>
      <dgm:t>
        <a:bodyPr/>
        <a:lstStyle/>
        <a:p>
          <a:endParaRPr lang="es-ES"/>
        </a:p>
      </dgm:t>
    </dgm:pt>
    <dgm:pt modelId="{9C6F4B91-B4AD-4C56-9D51-BEE32A0F97C2}" type="sibTrans" cxnId="{01AC124B-D820-42C0-A5B0-3343610F50C4}">
      <dgm:prSet/>
      <dgm:spPr/>
      <dgm:t>
        <a:bodyPr/>
        <a:lstStyle/>
        <a:p>
          <a:endParaRPr lang="es-ES"/>
        </a:p>
      </dgm:t>
    </dgm:pt>
    <dgm:pt modelId="{8E71B4E7-E49C-41D1-89FD-75487415D795}" type="pres">
      <dgm:prSet presAssocID="{EA73DCA3-8D1A-4EC5-82FF-2B5329A1B91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785BA6B-3667-440B-B263-563E51327DCA}" type="pres">
      <dgm:prSet presAssocID="{EA73DCA3-8D1A-4EC5-82FF-2B5329A1B912}" presName="dummyMaxCanvas" presStyleCnt="0">
        <dgm:presLayoutVars/>
      </dgm:prSet>
      <dgm:spPr/>
    </dgm:pt>
    <dgm:pt modelId="{CA357776-F296-4BDE-9943-4612BFF9B70C}" type="pres">
      <dgm:prSet presAssocID="{EA73DCA3-8D1A-4EC5-82FF-2B5329A1B912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5C9331-7337-49AC-8F41-1D4FA6A0D2F4}" type="pres">
      <dgm:prSet presAssocID="{EA73DCA3-8D1A-4EC5-82FF-2B5329A1B912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368B09-E114-4187-886A-297D904B8AEB}" type="pres">
      <dgm:prSet presAssocID="{EA73DCA3-8D1A-4EC5-82FF-2B5329A1B912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6AE4E4-139E-4E25-AC76-04CF655B201F}" type="pres">
      <dgm:prSet presAssocID="{EA73DCA3-8D1A-4EC5-82FF-2B5329A1B912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6EDE40-C2D8-44F9-993C-1A4D92E03F4F}" type="pres">
      <dgm:prSet presAssocID="{EA73DCA3-8D1A-4EC5-82FF-2B5329A1B912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64DE8C-5033-48DB-86A7-973C611C3B78}" type="pres">
      <dgm:prSet presAssocID="{EA73DCA3-8D1A-4EC5-82FF-2B5329A1B912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F185B0-D645-40B3-8673-E637C6BC3B93}" type="pres">
      <dgm:prSet presAssocID="{EA73DCA3-8D1A-4EC5-82FF-2B5329A1B912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A1906E-73B5-461C-98C7-30A1CD15F97D}" type="pres">
      <dgm:prSet presAssocID="{EA73DCA3-8D1A-4EC5-82FF-2B5329A1B912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257AB29-9C4D-49F5-A8B9-4DA09D68C728}" type="presOf" srcId="{86CBFB34-42E1-4F6E-851E-B5111B084ED0}" destId="{CA357776-F296-4BDE-9943-4612BFF9B70C}" srcOrd="0" destOrd="0" presId="urn:microsoft.com/office/officeart/2005/8/layout/vProcess5"/>
    <dgm:cxn modelId="{1744ED58-813E-48E2-A1EA-30655EF7A423}" type="presOf" srcId="{8FC6CA14-6227-4B2E-8C2A-4C7D84049B28}" destId="{E75C9331-7337-49AC-8F41-1D4FA6A0D2F4}" srcOrd="0" destOrd="0" presId="urn:microsoft.com/office/officeart/2005/8/layout/vProcess5"/>
    <dgm:cxn modelId="{3A086F69-9433-4FBE-8C85-82F45C648050}" type="presOf" srcId="{86CBFB34-42E1-4F6E-851E-B5111B084ED0}" destId="{AA64DE8C-5033-48DB-86A7-973C611C3B78}" srcOrd="1" destOrd="0" presId="urn:microsoft.com/office/officeart/2005/8/layout/vProcess5"/>
    <dgm:cxn modelId="{21D8A556-630D-41E1-916C-DDDE125C1117}" type="presOf" srcId="{8FC6CA14-6227-4B2E-8C2A-4C7D84049B28}" destId="{4DF185B0-D645-40B3-8673-E637C6BC3B93}" srcOrd="1" destOrd="0" presId="urn:microsoft.com/office/officeart/2005/8/layout/vProcess5"/>
    <dgm:cxn modelId="{3C9B4FF8-37A9-47EF-BEBA-6F9F1365A2AA}" type="presOf" srcId="{38304B72-06A3-4720-9428-23B01AB7D3BE}" destId="{5DA1906E-73B5-461C-98C7-30A1CD15F97D}" srcOrd="1" destOrd="0" presId="urn:microsoft.com/office/officeart/2005/8/layout/vProcess5"/>
    <dgm:cxn modelId="{1218FDE2-D0AA-4D96-B292-0B95BD73E54F}" type="presOf" srcId="{38304B72-06A3-4720-9428-23B01AB7D3BE}" destId="{DC368B09-E114-4187-886A-297D904B8AEB}" srcOrd="0" destOrd="0" presId="urn:microsoft.com/office/officeart/2005/8/layout/vProcess5"/>
    <dgm:cxn modelId="{AD9B4B20-3832-462C-952B-A305B767B3ED}" type="presOf" srcId="{F2958E6D-8ECD-4AF4-992A-8D347C551951}" destId="{E96AE4E4-139E-4E25-AC76-04CF655B201F}" srcOrd="0" destOrd="0" presId="urn:microsoft.com/office/officeart/2005/8/layout/vProcess5"/>
    <dgm:cxn modelId="{5F5E81ED-EA17-4B15-9761-7FE8300DD079}" srcId="{EA73DCA3-8D1A-4EC5-82FF-2B5329A1B912}" destId="{86CBFB34-42E1-4F6E-851E-B5111B084ED0}" srcOrd="0" destOrd="0" parTransId="{491EC3CB-4EB3-4BB7-82F8-B6B524C361A2}" sibTransId="{F2958E6D-8ECD-4AF4-992A-8D347C551951}"/>
    <dgm:cxn modelId="{01AC124B-D820-42C0-A5B0-3343610F50C4}" srcId="{EA73DCA3-8D1A-4EC5-82FF-2B5329A1B912}" destId="{38304B72-06A3-4720-9428-23B01AB7D3BE}" srcOrd="2" destOrd="0" parTransId="{330CE6D7-422F-484B-A1BB-45BEDDCF3CF7}" sibTransId="{9C6F4B91-B4AD-4C56-9D51-BEE32A0F97C2}"/>
    <dgm:cxn modelId="{198F6B04-5493-4053-AF64-A7233411CF68}" srcId="{EA73DCA3-8D1A-4EC5-82FF-2B5329A1B912}" destId="{8FC6CA14-6227-4B2E-8C2A-4C7D84049B28}" srcOrd="1" destOrd="0" parTransId="{E01DBA91-E088-4C72-8CEE-FD72E974326B}" sibTransId="{1895EB6E-F7A7-47D7-8A39-FD4EC33FC6A9}"/>
    <dgm:cxn modelId="{1CF94D99-E0A4-4885-88FE-44DE5A3394E4}" type="presOf" srcId="{1895EB6E-F7A7-47D7-8A39-FD4EC33FC6A9}" destId="{266EDE40-C2D8-44F9-993C-1A4D92E03F4F}" srcOrd="0" destOrd="0" presId="urn:microsoft.com/office/officeart/2005/8/layout/vProcess5"/>
    <dgm:cxn modelId="{6E9A4B9B-5A20-48F5-80A1-05D2D9AC65A5}" type="presOf" srcId="{EA73DCA3-8D1A-4EC5-82FF-2B5329A1B912}" destId="{8E71B4E7-E49C-41D1-89FD-75487415D795}" srcOrd="0" destOrd="0" presId="urn:microsoft.com/office/officeart/2005/8/layout/vProcess5"/>
    <dgm:cxn modelId="{3D98CAD3-D90F-4247-8A4C-ABB76A2052D2}" type="presParOf" srcId="{8E71B4E7-E49C-41D1-89FD-75487415D795}" destId="{9785BA6B-3667-440B-B263-563E51327DCA}" srcOrd="0" destOrd="0" presId="urn:microsoft.com/office/officeart/2005/8/layout/vProcess5"/>
    <dgm:cxn modelId="{EF1029F2-E9AF-4BF5-95B5-60556B1938A7}" type="presParOf" srcId="{8E71B4E7-E49C-41D1-89FD-75487415D795}" destId="{CA357776-F296-4BDE-9943-4612BFF9B70C}" srcOrd="1" destOrd="0" presId="urn:microsoft.com/office/officeart/2005/8/layout/vProcess5"/>
    <dgm:cxn modelId="{1BBD320E-12E3-4754-8B5E-8A7F0E289AFD}" type="presParOf" srcId="{8E71B4E7-E49C-41D1-89FD-75487415D795}" destId="{E75C9331-7337-49AC-8F41-1D4FA6A0D2F4}" srcOrd="2" destOrd="0" presId="urn:microsoft.com/office/officeart/2005/8/layout/vProcess5"/>
    <dgm:cxn modelId="{71C115E0-0832-4952-B45E-0D5BF539AE06}" type="presParOf" srcId="{8E71B4E7-E49C-41D1-89FD-75487415D795}" destId="{DC368B09-E114-4187-886A-297D904B8AEB}" srcOrd="3" destOrd="0" presId="urn:microsoft.com/office/officeart/2005/8/layout/vProcess5"/>
    <dgm:cxn modelId="{44676C04-C7E9-4D48-8604-2A6F32D120C1}" type="presParOf" srcId="{8E71B4E7-E49C-41D1-89FD-75487415D795}" destId="{E96AE4E4-139E-4E25-AC76-04CF655B201F}" srcOrd="4" destOrd="0" presId="urn:microsoft.com/office/officeart/2005/8/layout/vProcess5"/>
    <dgm:cxn modelId="{9EE241A8-B16F-4EFE-B373-CDA94B51DC43}" type="presParOf" srcId="{8E71B4E7-E49C-41D1-89FD-75487415D795}" destId="{266EDE40-C2D8-44F9-993C-1A4D92E03F4F}" srcOrd="5" destOrd="0" presId="urn:microsoft.com/office/officeart/2005/8/layout/vProcess5"/>
    <dgm:cxn modelId="{98922116-86EF-4BE4-B9E0-0CEAC21134C0}" type="presParOf" srcId="{8E71B4E7-E49C-41D1-89FD-75487415D795}" destId="{AA64DE8C-5033-48DB-86A7-973C611C3B78}" srcOrd="6" destOrd="0" presId="urn:microsoft.com/office/officeart/2005/8/layout/vProcess5"/>
    <dgm:cxn modelId="{011860BA-EC56-4E24-B8DD-C8B95123A833}" type="presParOf" srcId="{8E71B4E7-E49C-41D1-89FD-75487415D795}" destId="{4DF185B0-D645-40B3-8673-E637C6BC3B93}" srcOrd="7" destOrd="0" presId="urn:microsoft.com/office/officeart/2005/8/layout/vProcess5"/>
    <dgm:cxn modelId="{194E988B-4BE6-438B-B713-097693696EDA}" type="presParOf" srcId="{8E71B4E7-E49C-41D1-89FD-75487415D795}" destId="{5DA1906E-73B5-461C-98C7-30A1CD15F97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CBE038C-59DF-4C30-9FDE-36467CA9942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9BCF656-A96D-4148-B7C4-2C06A80A5E89}">
      <dgm:prSet phldrT="[Texto]"/>
      <dgm:spPr/>
      <dgm:t>
        <a:bodyPr/>
        <a:lstStyle/>
        <a:p>
          <a:r>
            <a:rPr lang="es-EC" dirty="0" smtClean="0"/>
            <a:t>Implementación de un centro de datos para optimizar la disponibilidad de los servicios tecnológicos de los clientes de Elecgalapagos</a:t>
          </a:r>
          <a:endParaRPr lang="es-EC" dirty="0"/>
        </a:p>
      </dgm:t>
    </dgm:pt>
    <dgm:pt modelId="{4405C0E4-0AD8-44D7-91EE-6665B6D6C001}" type="parTrans" cxnId="{487931A8-80C1-4E31-8244-EB67EA6CD0C6}">
      <dgm:prSet/>
      <dgm:spPr/>
      <dgm:t>
        <a:bodyPr/>
        <a:lstStyle/>
        <a:p>
          <a:endParaRPr lang="es-EC"/>
        </a:p>
      </dgm:t>
    </dgm:pt>
    <dgm:pt modelId="{01E34D45-C43D-4063-836F-1D2B7CEC7B7B}" type="sibTrans" cxnId="{487931A8-80C1-4E31-8244-EB67EA6CD0C6}">
      <dgm:prSet/>
      <dgm:spPr/>
      <dgm:t>
        <a:bodyPr/>
        <a:lstStyle/>
        <a:p>
          <a:endParaRPr lang="es-EC"/>
        </a:p>
      </dgm:t>
    </dgm:pt>
    <dgm:pt modelId="{065206A4-432E-4035-8785-B6A66B58724E}">
      <dgm:prSet phldrT="[Texto]"/>
      <dgm:spPr/>
      <dgm:t>
        <a:bodyPr/>
        <a:lstStyle/>
        <a:p>
          <a:r>
            <a:rPr lang="es-EC" dirty="0" smtClean="0"/>
            <a:t>Implementación de un enlace de datos a nivel provincial</a:t>
          </a:r>
          <a:endParaRPr lang="es-EC" dirty="0"/>
        </a:p>
      </dgm:t>
    </dgm:pt>
    <dgm:pt modelId="{62A3D0D3-82B3-4FF4-869C-ED4ABE3F4DF9}" type="parTrans" cxnId="{C297DA26-5379-432E-BE6B-25D32111347E}">
      <dgm:prSet/>
      <dgm:spPr/>
      <dgm:t>
        <a:bodyPr/>
        <a:lstStyle/>
        <a:p>
          <a:endParaRPr lang="es-EC"/>
        </a:p>
      </dgm:t>
    </dgm:pt>
    <dgm:pt modelId="{AD70703B-EC0F-43D6-BF6A-86E37D1EEE41}" type="sibTrans" cxnId="{C297DA26-5379-432E-BE6B-25D32111347E}">
      <dgm:prSet/>
      <dgm:spPr/>
      <dgm:t>
        <a:bodyPr/>
        <a:lstStyle/>
        <a:p>
          <a:endParaRPr lang="es-EC"/>
        </a:p>
      </dgm:t>
    </dgm:pt>
    <dgm:pt modelId="{65318E5C-C4C7-4983-8AD9-081690436A38}">
      <dgm:prSet phldrT="[Texto]"/>
      <dgm:spPr/>
      <dgm:t>
        <a:bodyPr/>
        <a:lstStyle/>
        <a:p>
          <a:r>
            <a:rPr lang="es-EC" dirty="0" smtClean="0"/>
            <a:t>Construcción del nuevo alimentador primario no. 4, para la zona urbana de Puerto Ayora</a:t>
          </a:r>
          <a:endParaRPr lang="es-EC" dirty="0"/>
        </a:p>
      </dgm:t>
    </dgm:pt>
    <dgm:pt modelId="{386B71B2-71A8-4CE8-9179-A09AAAFF0E11}" type="parTrans" cxnId="{21B62A6E-2A21-408F-88B2-2FF2A70FB01E}">
      <dgm:prSet/>
      <dgm:spPr/>
      <dgm:t>
        <a:bodyPr/>
        <a:lstStyle/>
        <a:p>
          <a:endParaRPr lang="es-EC"/>
        </a:p>
      </dgm:t>
    </dgm:pt>
    <dgm:pt modelId="{5F72BE26-0A7D-4863-BAE0-31A5A4446AF8}" type="sibTrans" cxnId="{21B62A6E-2A21-408F-88B2-2FF2A70FB01E}">
      <dgm:prSet/>
      <dgm:spPr/>
      <dgm:t>
        <a:bodyPr/>
        <a:lstStyle/>
        <a:p>
          <a:endParaRPr lang="es-EC"/>
        </a:p>
      </dgm:t>
    </dgm:pt>
    <dgm:pt modelId="{E1734E55-9CCF-4A14-82B4-374EFBD25E07}" type="pres">
      <dgm:prSet presAssocID="{8CBE038C-59DF-4C30-9FDE-36467CA994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A96FF94-4123-4CF5-8FC4-239E5C76D524}" type="pres">
      <dgm:prSet presAssocID="{8CBE038C-59DF-4C30-9FDE-36467CA9942E}" presName="Name1" presStyleCnt="0"/>
      <dgm:spPr/>
    </dgm:pt>
    <dgm:pt modelId="{32CF0EA7-B26A-4D31-8BF3-F65F207EFF87}" type="pres">
      <dgm:prSet presAssocID="{8CBE038C-59DF-4C30-9FDE-36467CA9942E}" presName="cycle" presStyleCnt="0"/>
      <dgm:spPr/>
    </dgm:pt>
    <dgm:pt modelId="{E67FC8B4-17C1-4E8E-B13A-B8B652E412E4}" type="pres">
      <dgm:prSet presAssocID="{8CBE038C-59DF-4C30-9FDE-36467CA9942E}" presName="srcNode" presStyleLbl="node1" presStyleIdx="0" presStyleCnt="3"/>
      <dgm:spPr/>
    </dgm:pt>
    <dgm:pt modelId="{934546C7-D71C-4F46-808A-1B771B3BCA57}" type="pres">
      <dgm:prSet presAssocID="{8CBE038C-59DF-4C30-9FDE-36467CA9942E}" presName="conn" presStyleLbl="parChTrans1D2" presStyleIdx="0" presStyleCnt="1"/>
      <dgm:spPr/>
      <dgm:t>
        <a:bodyPr/>
        <a:lstStyle/>
        <a:p>
          <a:endParaRPr lang="es-EC"/>
        </a:p>
      </dgm:t>
    </dgm:pt>
    <dgm:pt modelId="{1131A759-4ACB-4509-924B-5B4EE9E782C7}" type="pres">
      <dgm:prSet presAssocID="{8CBE038C-59DF-4C30-9FDE-36467CA9942E}" presName="extraNode" presStyleLbl="node1" presStyleIdx="0" presStyleCnt="3"/>
      <dgm:spPr/>
    </dgm:pt>
    <dgm:pt modelId="{D19F5877-F008-487D-8220-5AB3FCD8A61C}" type="pres">
      <dgm:prSet presAssocID="{8CBE038C-59DF-4C30-9FDE-36467CA9942E}" presName="dstNode" presStyleLbl="node1" presStyleIdx="0" presStyleCnt="3"/>
      <dgm:spPr/>
    </dgm:pt>
    <dgm:pt modelId="{60158614-0386-4CC1-A87E-553874A27616}" type="pres">
      <dgm:prSet presAssocID="{E9BCF656-A96D-4148-B7C4-2C06A80A5E89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D7EC88-B8DD-4204-98B4-8A5689827A81}" type="pres">
      <dgm:prSet presAssocID="{E9BCF656-A96D-4148-B7C4-2C06A80A5E89}" presName="accent_1" presStyleCnt="0"/>
      <dgm:spPr/>
    </dgm:pt>
    <dgm:pt modelId="{D9A26507-72AD-4ACA-BF8A-DCF965EDC785}" type="pres">
      <dgm:prSet presAssocID="{E9BCF656-A96D-4148-B7C4-2C06A80A5E89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A9866F9-E051-46F8-999B-7D55152B1804}" type="pres">
      <dgm:prSet presAssocID="{065206A4-432E-4035-8785-B6A66B58724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E5B7F8-0FAB-41A9-A500-D840EF2D6911}" type="pres">
      <dgm:prSet presAssocID="{065206A4-432E-4035-8785-B6A66B58724E}" presName="accent_2" presStyleCnt="0"/>
      <dgm:spPr/>
    </dgm:pt>
    <dgm:pt modelId="{7A86C547-8403-4B98-85BD-C9F73FAF1FFF}" type="pres">
      <dgm:prSet presAssocID="{065206A4-432E-4035-8785-B6A66B58724E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2A568C2-202B-4EF0-94AC-08768595F0B8}" type="pres">
      <dgm:prSet presAssocID="{65318E5C-C4C7-4983-8AD9-081690436A38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5478EE-19F4-4FE0-AC4A-41F47F7C7726}" type="pres">
      <dgm:prSet presAssocID="{65318E5C-C4C7-4983-8AD9-081690436A38}" presName="accent_3" presStyleCnt="0"/>
      <dgm:spPr/>
    </dgm:pt>
    <dgm:pt modelId="{9FF09650-F9FF-45CF-93EE-6FF14617BAE5}" type="pres">
      <dgm:prSet presAssocID="{65318E5C-C4C7-4983-8AD9-081690436A38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3FD6835-F85C-4D95-9468-5A97B2C4F16E}" type="presOf" srcId="{E9BCF656-A96D-4148-B7C4-2C06A80A5E89}" destId="{60158614-0386-4CC1-A87E-553874A27616}" srcOrd="0" destOrd="0" presId="urn:microsoft.com/office/officeart/2008/layout/VerticalCurvedList"/>
    <dgm:cxn modelId="{21B62A6E-2A21-408F-88B2-2FF2A70FB01E}" srcId="{8CBE038C-59DF-4C30-9FDE-36467CA9942E}" destId="{65318E5C-C4C7-4983-8AD9-081690436A38}" srcOrd="2" destOrd="0" parTransId="{386B71B2-71A8-4CE8-9179-A09AAAFF0E11}" sibTransId="{5F72BE26-0A7D-4863-BAE0-31A5A4446AF8}"/>
    <dgm:cxn modelId="{3A009A6E-37AE-4A95-B3B8-D9F80A50EC29}" type="presOf" srcId="{8CBE038C-59DF-4C30-9FDE-36467CA9942E}" destId="{E1734E55-9CCF-4A14-82B4-374EFBD25E07}" srcOrd="0" destOrd="0" presId="urn:microsoft.com/office/officeart/2008/layout/VerticalCurvedList"/>
    <dgm:cxn modelId="{1CBD7C81-4E15-45B4-96BE-E36B29FA2048}" type="presOf" srcId="{065206A4-432E-4035-8785-B6A66B58724E}" destId="{3A9866F9-E051-46F8-999B-7D55152B1804}" srcOrd="0" destOrd="0" presId="urn:microsoft.com/office/officeart/2008/layout/VerticalCurvedList"/>
    <dgm:cxn modelId="{487931A8-80C1-4E31-8244-EB67EA6CD0C6}" srcId="{8CBE038C-59DF-4C30-9FDE-36467CA9942E}" destId="{E9BCF656-A96D-4148-B7C4-2C06A80A5E89}" srcOrd="0" destOrd="0" parTransId="{4405C0E4-0AD8-44D7-91EE-6665B6D6C001}" sibTransId="{01E34D45-C43D-4063-836F-1D2B7CEC7B7B}"/>
    <dgm:cxn modelId="{05ADDABC-A8A9-4705-8D80-106457704DDB}" type="presOf" srcId="{01E34D45-C43D-4063-836F-1D2B7CEC7B7B}" destId="{934546C7-D71C-4F46-808A-1B771B3BCA57}" srcOrd="0" destOrd="0" presId="urn:microsoft.com/office/officeart/2008/layout/VerticalCurvedList"/>
    <dgm:cxn modelId="{61B00C1B-639D-4491-A88A-257DDF3F496C}" type="presOf" srcId="{65318E5C-C4C7-4983-8AD9-081690436A38}" destId="{62A568C2-202B-4EF0-94AC-08768595F0B8}" srcOrd="0" destOrd="0" presId="urn:microsoft.com/office/officeart/2008/layout/VerticalCurvedList"/>
    <dgm:cxn modelId="{C297DA26-5379-432E-BE6B-25D32111347E}" srcId="{8CBE038C-59DF-4C30-9FDE-36467CA9942E}" destId="{065206A4-432E-4035-8785-B6A66B58724E}" srcOrd="1" destOrd="0" parTransId="{62A3D0D3-82B3-4FF4-869C-ED4ABE3F4DF9}" sibTransId="{AD70703B-EC0F-43D6-BF6A-86E37D1EEE41}"/>
    <dgm:cxn modelId="{4190C770-1F63-4EB1-8B47-5BDE153D5DAD}" type="presParOf" srcId="{E1734E55-9CCF-4A14-82B4-374EFBD25E07}" destId="{0A96FF94-4123-4CF5-8FC4-239E5C76D524}" srcOrd="0" destOrd="0" presId="urn:microsoft.com/office/officeart/2008/layout/VerticalCurvedList"/>
    <dgm:cxn modelId="{73A8537F-B9D5-4DB9-BA43-9EF83D52A976}" type="presParOf" srcId="{0A96FF94-4123-4CF5-8FC4-239E5C76D524}" destId="{32CF0EA7-B26A-4D31-8BF3-F65F207EFF87}" srcOrd="0" destOrd="0" presId="urn:microsoft.com/office/officeart/2008/layout/VerticalCurvedList"/>
    <dgm:cxn modelId="{A1C5BD01-4A6B-4008-BFF7-0A2247BCB988}" type="presParOf" srcId="{32CF0EA7-B26A-4D31-8BF3-F65F207EFF87}" destId="{E67FC8B4-17C1-4E8E-B13A-B8B652E412E4}" srcOrd="0" destOrd="0" presId="urn:microsoft.com/office/officeart/2008/layout/VerticalCurvedList"/>
    <dgm:cxn modelId="{AD74D408-769A-4310-872B-C359E53378E6}" type="presParOf" srcId="{32CF0EA7-B26A-4D31-8BF3-F65F207EFF87}" destId="{934546C7-D71C-4F46-808A-1B771B3BCA57}" srcOrd="1" destOrd="0" presId="urn:microsoft.com/office/officeart/2008/layout/VerticalCurvedList"/>
    <dgm:cxn modelId="{ED078BB5-7FF2-4074-8AC3-94CFF1C85CB0}" type="presParOf" srcId="{32CF0EA7-B26A-4D31-8BF3-F65F207EFF87}" destId="{1131A759-4ACB-4509-924B-5B4EE9E782C7}" srcOrd="2" destOrd="0" presId="urn:microsoft.com/office/officeart/2008/layout/VerticalCurvedList"/>
    <dgm:cxn modelId="{BE3E7D36-689E-4375-AFF7-6633C4A30480}" type="presParOf" srcId="{32CF0EA7-B26A-4D31-8BF3-F65F207EFF87}" destId="{D19F5877-F008-487D-8220-5AB3FCD8A61C}" srcOrd="3" destOrd="0" presId="urn:microsoft.com/office/officeart/2008/layout/VerticalCurvedList"/>
    <dgm:cxn modelId="{3CE4A6CA-90E9-49EE-9C80-54E88C2EF488}" type="presParOf" srcId="{0A96FF94-4123-4CF5-8FC4-239E5C76D524}" destId="{60158614-0386-4CC1-A87E-553874A27616}" srcOrd="1" destOrd="0" presId="urn:microsoft.com/office/officeart/2008/layout/VerticalCurvedList"/>
    <dgm:cxn modelId="{CF718879-2B41-4744-B716-F67ABEB3A6A9}" type="presParOf" srcId="{0A96FF94-4123-4CF5-8FC4-239E5C76D524}" destId="{5DD7EC88-B8DD-4204-98B4-8A5689827A81}" srcOrd="2" destOrd="0" presId="urn:microsoft.com/office/officeart/2008/layout/VerticalCurvedList"/>
    <dgm:cxn modelId="{393F55F7-DD32-49CC-88A9-3CF4B5C3C1D1}" type="presParOf" srcId="{5DD7EC88-B8DD-4204-98B4-8A5689827A81}" destId="{D9A26507-72AD-4ACA-BF8A-DCF965EDC785}" srcOrd="0" destOrd="0" presId="urn:microsoft.com/office/officeart/2008/layout/VerticalCurvedList"/>
    <dgm:cxn modelId="{23CB1AB3-D41E-4ED5-B59A-10CF9816A2E4}" type="presParOf" srcId="{0A96FF94-4123-4CF5-8FC4-239E5C76D524}" destId="{3A9866F9-E051-46F8-999B-7D55152B1804}" srcOrd="3" destOrd="0" presId="urn:microsoft.com/office/officeart/2008/layout/VerticalCurvedList"/>
    <dgm:cxn modelId="{3DB8326C-A7DE-42C2-8B14-6E8F4E3FCA07}" type="presParOf" srcId="{0A96FF94-4123-4CF5-8FC4-239E5C76D524}" destId="{AEE5B7F8-0FAB-41A9-A500-D840EF2D6911}" srcOrd="4" destOrd="0" presId="urn:microsoft.com/office/officeart/2008/layout/VerticalCurvedList"/>
    <dgm:cxn modelId="{68FD3461-C9F8-4610-95C9-C0549608BF0B}" type="presParOf" srcId="{AEE5B7F8-0FAB-41A9-A500-D840EF2D6911}" destId="{7A86C547-8403-4B98-85BD-C9F73FAF1FFF}" srcOrd="0" destOrd="0" presId="urn:microsoft.com/office/officeart/2008/layout/VerticalCurvedList"/>
    <dgm:cxn modelId="{1348231C-BF28-430C-A9D7-1E5B5C94638F}" type="presParOf" srcId="{0A96FF94-4123-4CF5-8FC4-239E5C76D524}" destId="{62A568C2-202B-4EF0-94AC-08768595F0B8}" srcOrd="5" destOrd="0" presId="urn:microsoft.com/office/officeart/2008/layout/VerticalCurvedList"/>
    <dgm:cxn modelId="{C0B73B84-F4A8-4054-A95C-56C61A00A5FE}" type="presParOf" srcId="{0A96FF94-4123-4CF5-8FC4-239E5C76D524}" destId="{805478EE-19F4-4FE0-AC4A-41F47F7C7726}" srcOrd="6" destOrd="0" presId="urn:microsoft.com/office/officeart/2008/layout/VerticalCurvedList"/>
    <dgm:cxn modelId="{B318DC8B-9EF0-4A07-9BB7-4B6BC575EEA4}" type="presParOf" srcId="{805478EE-19F4-4FE0-AC4A-41F47F7C7726}" destId="{9FF09650-F9FF-45CF-93EE-6FF14617BA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BE038C-59DF-4C30-9FDE-36467CA9942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9BCF656-A96D-4148-B7C4-2C06A80A5E89}">
      <dgm:prSet phldrT="[Texto]"/>
      <dgm:spPr/>
      <dgm:t>
        <a:bodyPr/>
        <a:lstStyle/>
        <a:p>
          <a:r>
            <a:rPr lang="es-EC" dirty="0" smtClean="0"/>
            <a:t>Repotenciación de redes de distribución del alimentador 2 del sector perimetral en San Cristóbal</a:t>
          </a:r>
          <a:endParaRPr lang="es-EC" dirty="0"/>
        </a:p>
      </dgm:t>
    </dgm:pt>
    <dgm:pt modelId="{4405C0E4-0AD8-44D7-91EE-6665B6D6C001}" type="parTrans" cxnId="{487931A8-80C1-4E31-8244-EB67EA6CD0C6}">
      <dgm:prSet/>
      <dgm:spPr/>
      <dgm:t>
        <a:bodyPr/>
        <a:lstStyle/>
        <a:p>
          <a:endParaRPr lang="es-EC"/>
        </a:p>
      </dgm:t>
    </dgm:pt>
    <dgm:pt modelId="{01E34D45-C43D-4063-836F-1D2B7CEC7B7B}" type="sibTrans" cxnId="{487931A8-80C1-4E31-8244-EB67EA6CD0C6}">
      <dgm:prSet/>
      <dgm:spPr/>
      <dgm:t>
        <a:bodyPr/>
        <a:lstStyle/>
        <a:p>
          <a:endParaRPr lang="es-EC"/>
        </a:p>
      </dgm:t>
    </dgm:pt>
    <dgm:pt modelId="{065206A4-432E-4035-8785-B6A66B58724E}">
      <dgm:prSet phldrT="[Texto]"/>
      <dgm:spPr/>
      <dgm:t>
        <a:bodyPr/>
        <a:lstStyle/>
        <a:p>
          <a:r>
            <a:rPr lang="es-EC" dirty="0" smtClean="0"/>
            <a:t>Repotenciación del alimentador No. 3, que brinda el servicio a la zona rural de la isla Santa Cruz</a:t>
          </a:r>
          <a:endParaRPr lang="es-EC" dirty="0"/>
        </a:p>
      </dgm:t>
    </dgm:pt>
    <dgm:pt modelId="{62A3D0D3-82B3-4FF4-869C-ED4ABE3F4DF9}" type="parTrans" cxnId="{C297DA26-5379-432E-BE6B-25D32111347E}">
      <dgm:prSet/>
      <dgm:spPr/>
      <dgm:t>
        <a:bodyPr/>
        <a:lstStyle/>
        <a:p>
          <a:endParaRPr lang="es-EC"/>
        </a:p>
      </dgm:t>
    </dgm:pt>
    <dgm:pt modelId="{AD70703B-EC0F-43D6-BF6A-86E37D1EEE41}" type="sibTrans" cxnId="{C297DA26-5379-432E-BE6B-25D32111347E}">
      <dgm:prSet/>
      <dgm:spPr/>
      <dgm:t>
        <a:bodyPr/>
        <a:lstStyle/>
        <a:p>
          <a:endParaRPr lang="es-EC"/>
        </a:p>
      </dgm:t>
    </dgm:pt>
    <dgm:pt modelId="{65318E5C-C4C7-4983-8AD9-081690436A38}">
      <dgm:prSet phldrT="[Texto]"/>
      <dgm:spPr/>
      <dgm:t>
        <a:bodyPr/>
        <a:lstStyle/>
        <a:p>
          <a:r>
            <a:rPr lang="es-EC" dirty="0" smtClean="0"/>
            <a:t>Mejoramiento de la calidad del servicio eléctrico mediante la construcción de Bypass en los alimentadores de Puerto Baquerizo Moreno, Puerto Ayora y Puerto Villamil</a:t>
          </a:r>
          <a:endParaRPr lang="es-EC" dirty="0"/>
        </a:p>
      </dgm:t>
    </dgm:pt>
    <dgm:pt modelId="{386B71B2-71A8-4CE8-9179-A09AAAFF0E11}" type="parTrans" cxnId="{21B62A6E-2A21-408F-88B2-2FF2A70FB01E}">
      <dgm:prSet/>
      <dgm:spPr/>
      <dgm:t>
        <a:bodyPr/>
        <a:lstStyle/>
        <a:p>
          <a:endParaRPr lang="es-EC"/>
        </a:p>
      </dgm:t>
    </dgm:pt>
    <dgm:pt modelId="{5F72BE26-0A7D-4863-BAE0-31A5A4446AF8}" type="sibTrans" cxnId="{21B62A6E-2A21-408F-88B2-2FF2A70FB01E}">
      <dgm:prSet/>
      <dgm:spPr/>
      <dgm:t>
        <a:bodyPr/>
        <a:lstStyle/>
        <a:p>
          <a:endParaRPr lang="es-EC"/>
        </a:p>
      </dgm:t>
    </dgm:pt>
    <dgm:pt modelId="{36AEE3AC-DA8D-4FE0-92B6-9E45A587A1A6}">
      <dgm:prSet phldrT="[Texto]"/>
      <dgm:spPr/>
      <dgm:t>
        <a:bodyPr/>
        <a:lstStyle/>
        <a:p>
          <a:r>
            <a:rPr lang="es-EC" dirty="0" smtClean="0"/>
            <a:t>Mejoramiento de la calidad de servicio eléctrico mediante la </a:t>
          </a:r>
          <a:r>
            <a:rPr lang="es-EC" dirty="0" err="1" smtClean="0"/>
            <a:t>isntalación</a:t>
          </a:r>
          <a:r>
            <a:rPr lang="es-EC" dirty="0" smtClean="0"/>
            <a:t> de seccionadores bajo carga en el sistema eléctrico de la provincia de Galápagos</a:t>
          </a:r>
          <a:endParaRPr lang="es-EC" dirty="0"/>
        </a:p>
      </dgm:t>
    </dgm:pt>
    <dgm:pt modelId="{0C70C6A5-9D35-4593-8024-FD002AD82D90}" type="parTrans" cxnId="{504853B9-0EB8-424E-9BD2-88B7ACBA8EFA}">
      <dgm:prSet/>
      <dgm:spPr/>
      <dgm:t>
        <a:bodyPr/>
        <a:lstStyle/>
        <a:p>
          <a:endParaRPr lang="es-EC"/>
        </a:p>
      </dgm:t>
    </dgm:pt>
    <dgm:pt modelId="{BE9385DE-F1E6-4DAA-B99D-B2DE54B559BD}" type="sibTrans" cxnId="{504853B9-0EB8-424E-9BD2-88B7ACBA8EFA}">
      <dgm:prSet/>
      <dgm:spPr/>
      <dgm:t>
        <a:bodyPr/>
        <a:lstStyle/>
        <a:p>
          <a:endParaRPr lang="es-EC"/>
        </a:p>
      </dgm:t>
    </dgm:pt>
    <dgm:pt modelId="{E1734E55-9CCF-4A14-82B4-374EFBD25E07}" type="pres">
      <dgm:prSet presAssocID="{8CBE038C-59DF-4C30-9FDE-36467CA994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A96FF94-4123-4CF5-8FC4-239E5C76D524}" type="pres">
      <dgm:prSet presAssocID="{8CBE038C-59DF-4C30-9FDE-36467CA9942E}" presName="Name1" presStyleCnt="0"/>
      <dgm:spPr/>
    </dgm:pt>
    <dgm:pt modelId="{32CF0EA7-B26A-4D31-8BF3-F65F207EFF87}" type="pres">
      <dgm:prSet presAssocID="{8CBE038C-59DF-4C30-9FDE-36467CA9942E}" presName="cycle" presStyleCnt="0"/>
      <dgm:spPr/>
    </dgm:pt>
    <dgm:pt modelId="{E67FC8B4-17C1-4E8E-B13A-B8B652E412E4}" type="pres">
      <dgm:prSet presAssocID="{8CBE038C-59DF-4C30-9FDE-36467CA9942E}" presName="srcNode" presStyleLbl="node1" presStyleIdx="0" presStyleCnt="4"/>
      <dgm:spPr/>
    </dgm:pt>
    <dgm:pt modelId="{934546C7-D71C-4F46-808A-1B771B3BCA57}" type="pres">
      <dgm:prSet presAssocID="{8CBE038C-59DF-4C30-9FDE-36467CA9942E}" presName="conn" presStyleLbl="parChTrans1D2" presStyleIdx="0" presStyleCnt="1"/>
      <dgm:spPr/>
      <dgm:t>
        <a:bodyPr/>
        <a:lstStyle/>
        <a:p>
          <a:endParaRPr lang="es-EC"/>
        </a:p>
      </dgm:t>
    </dgm:pt>
    <dgm:pt modelId="{1131A759-4ACB-4509-924B-5B4EE9E782C7}" type="pres">
      <dgm:prSet presAssocID="{8CBE038C-59DF-4C30-9FDE-36467CA9942E}" presName="extraNode" presStyleLbl="node1" presStyleIdx="0" presStyleCnt="4"/>
      <dgm:spPr/>
    </dgm:pt>
    <dgm:pt modelId="{D19F5877-F008-487D-8220-5AB3FCD8A61C}" type="pres">
      <dgm:prSet presAssocID="{8CBE038C-59DF-4C30-9FDE-36467CA9942E}" presName="dstNode" presStyleLbl="node1" presStyleIdx="0" presStyleCnt="4"/>
      <dgm:spPr/>
    </dgm:pt>
    <dgm:pt modelId="{60158614-0386-4CC1-A87E-553874A27616}" type="pres">
      <dgm:prSet presAssocID="{E9BCF656-A96D-4148-B7C4-2C06A80A5E8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D7EC88-B8DD-4204-98B4-8A5689827A81}" type="pres">
      <dgm:prSet presAssocID="{E9BCF656-A96D-4148-B7C4-2C06A80A5E89}" presName="accent_1" presStyleCnt="0"/>
      <dgm:spPr/>
    </dgm:pt>
    <dgm:pt modelId="{D9A26507-72AD-4ACA-BF8A-DCF965EDC785}" type="pres">
      <dgm:prSet presAssocID="{E9BCF656-A96D-4148-B7C4-2C06A80A5E89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A9866F9-E051-46F8-999B-7D55152B1804}" type="pres">
      <dgm:prSet presAssocID="{065206A4-432E-4035-8785-B6A66B58724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E5B7F8-0FAB-41A9-A500-D840EF2D6911}" type="pres">
      <dgm:prSet presAssocID="{065206A4-432E-4035-8785-B6A66B58724E}" presName="accent_2" presStyleCnt="0"/>
      <dgm:spPr/>
    </dgm:pt>
    <dgm:pt modelId="{7A86C547-8403-4B98-85BD-C9F73FAF1FFF}" type="pres">
      <dgm:prSet presAssocID="{065206A4-432E-4035-8785-B6A66B58724E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2A568C2-202B-4EF0-94AC-08768595F0B8}" type="pres">
      <dgm:prSet presAssocID="{65318E5C-C4C7-4983-8AD9-081690436A3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5478EE-19F4-4FE0-AC4A-41F47F7C7726}" type="pres">
      <dgm:prSet presAssocID="{65318E5C-C4C7-4983-8AD9-081690436A38}" presName="accent_3" presStyleCnt="0"/>
      <dgm:spPr/>
    </dgm:pt>
    <dgm:pt modelId="{9FF09650-F9FF-45CF-93EE-6FF14617BAE5}" type="pres">
      <dgm:prSet presAssocID="{65318E5C-C4C7-4983-8AD9-081690436A38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F5FE1F6-FB62-4D4B-BF5A-09B3713AC1E5}" type="pres">
      <dgm:prSet presAssocID="{36AEE3AC-DA8D-4FE0-92B6-9E45A587A1A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C7B42E-B9AA-4DB3-963E-0AF8BDD92ED5}" type="pres">
      <dgm:prSet presAssocID="{36AEE3AC-DA8D-4FE0-92B6-9E45A587A1A6}" presName="accent_4" presStyleCnt="0"/>
      <dgm:spPr/>
    </dgm:pt>
    <dgm:pt modelId="{813E990E-58B4-407E-89C2-08A136B8D1DC}" type="pres">
      <dgm:prSet presAssocID="{36AEE3AC-DA8D-4FE0-92B6-9E45A587A1A6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4813C4A3-AD9F-4AA5-A800-348379845710}" type="presOf" srcId="{65318E5C-C4C7-4983-8AD9-081690436A38}" destId="{62A568C2-202B-4EF0-94AC-08768595F0B8}" srcOrd="0" destOrd="0" presId="urn:microsoft.com/office/officeart/2008/layout/VerticalCurvedList"/>
    <dgm:cxn modelId="{504853B9-0EB8-424E-9BD2-88B7ACBA8EFA}" srcId="{8CBE038C-59DF-4C30-9FDE-36467CA9942E}" destId="{36AEE3AC-DA8D-4FE0-92B6-9E45A587A1A6}" srcOrd="3" destOrd="0" parTransId="{0C70C6A5-9D35-4593-8024-FD002AD82D90}" sibTransId="{BE9385DE-F1E6-4DAA-B99D-B2DE54B559BD}"/>
    <dgm:cxn modelId="{21B62A6E-2A21-408F-88B2-2FF2A70FB01E}" srcId="{8CBE038C-59DF-4C30-9FDE-36467CA9942E}" destId="{65318E5C-C4C7-4983-8AD9-081690436A38}" srcOrd="2" destOrd="0" parTransId="{386B71B2-71A8-4CE8-9179-A09AAAFF0E11}" sibTransId="{5F72BE26-0A7D-4863-BAE0-31A5A4446AF8}"/>
    <dgm:cxn modelId="{487931A8-80C1-4E31-8244-EB67EA6CD0C6}" srcId="{8CBE038C-59DF-4C30-9FDE-36467CA9942E}" destId="{E9BCF656-A96D-4148-B7C4-2C06A80A5E89}" srcOrd="0" destOrd="0" parTransId="{4405C0E4-0AD8-44D7-91EE-6665B6D6C001}" sibTransId="{01E34D45-C43D-4063-836F-1D2B7CEC7B7B}"/>
    <dgm:cxn modelId="{EF4F0550-A295-433C-84D5-40EFF309FA16}" type="presOf" srcId="{E9BCF656-A96D-4148-B7C4-2C06A80A5E89}" destId="{60158614-0386-4CC1-A87E-553874A27616}" srcOrd="0" destOrd="0" presId="urn:microsoft.com/office/officeart/2008/layout/VerticalCurvedList"/>
    <dgm:cxn modelId="{06BCEF64-1924-4426-841F-3FF1006ADFAF}" type="presOf" srcId="{8CBE038C-59DF-4C30-9FDE-36467CA9942E}" destId="{E1734E55-9CCF-4A14-82B4-374EFBD25E07}" srcOrd="0" destOrd="0" presId="urn:microsoft.com/office/officeart/2008/layout/VerticalCurvedList"/>
    <dgm:cxn modelId="{C297DA26-5379-432E-BE6B-25D32111347E}" srcId="{8CBE038C-59DF-4C30-9FDE-36467CA9942E}" destId="{065206A4-432E-4035-8785-B6A66B58724E}" srcOrd="1" destOrd="0" parTransId="{62A3D0D3-82B3-4FF4-869C-ED4ABE3F4DF9}" sibTransId="{AD70703B-EC0F-43D6-BF6A-86E37D1EEE41}"/>
    <dgm:cxn modelId="{30A61202-87D5-46D8-87D3-CD4E5731E349}" type="presOf" srcId="{065206A4-432E-4035-8785-B6A66B58724E}" destId="{3A9866F9-E051-46F8-999B-7D55152B1804}" srcOrd="0" destOrd="0" presId="urn:microsoft.com/office/officeart/2008/layout/VerticalCurvedList"/>
    <dgm:cxn modelId="{DAB19016-136F-497B-96D6-09B1DC4D62FA}" type="presOf" srcId="{01E34D45-C43D-4063-836F-1D2B7CEC7B7B}" destId="{934546C7-D71C-4F46-808A-1B771B3BCA57}" srcOrd="0" destOrd="0" presId="urn:microsoft.com/office/officeart/2008/layout/VerticalCurvedList"/>
    <dgm:cxn modelId="{A03CE247-6320-4B30-8363-DF8E846EF43F}" type="presOf" srcId="{36AEE3AC-DA8D-4FE0-92B6-9E45A587A1A6}" destId="{DF5FE1F6-FB62-4D4B-BF5A-09B3713AC1E5}" srcOrd="0" destOrd="0" presId="urn:microsoft.com/office/officeart/2008/layout/VerticalCurvedList"/>
    <dgm:cxn modelId="{E7065362-A0C1-492A-8D65-13C42D4D7FEE}" type="presParOf" srcId="{E1734E55-9CCF-4A14-82B4-374EFBD25E07}" destId="{0A96FF94-4123-4CF5-8FC4-239E5C76D524}" srcOrd="0" destOrd="0" presId="urn:microsoft.com/office/officeart/2008/layout/VerticalCurvedList"/>
    <dgm:cxn modelId="{CDD58B2B-20CE-43AA-8E13-2A1C86637A7F}" type="presParOf" srcId="{0A96FF94-4123-4CF5-8FC4-239E5C76D524}" destId="{32CF0EA7-B26A-4D31-8BF3-F65F207EFF87}" srcOrd="0" destOrd="0" presId="urn:microsoft.com/office/officeart/2008/layout/VerticalCurvedList"/>
    <dgm:cxn modelId="{74D17A16-77E2-4C03-AF4E-22923278F287}" type="presParOf" srcId="{32CF0EA7-B26A-4D31-8BF3-F65F207EFF87}" destId="{E67FC8B4-17C1-4E8E-B13A-B8B652E412E4}" srcOrd="0" destOrd="0" presId="urn:microsoft.com/office/officeart/2008/layout/VerticalCurvedList"/>
    <dgm:cxn modelId="{9A570932-6970-4E34-9C15-38ED3B7D185C}" type="presParOf" srcId="{32CF0EA7-B26A-4D31-8BF3-F65F207EFF87}" destId="{934546C7-D71C-4F46-808A-1B771B3BCA57}" srcOrd="1" destOrd="0" presId="urn:microsoft.com/office/officeart/2008/layout/VerticalCurvedList"/>
    <dgm:cxn modelId="{33CAD38B-1761-4CA8-A6E2-0AAA9066BBC3}" type="presParOf" srcId="{32CF0EA7-B26A-4D31-8BF3-F65F207EFF87}" destId="{1131A759-4ACB-4509-924B-5B4EE9E782C7}" srcOrd="2" destOrd="0" presId="urn:microsoft.com/office/officeart/2008/layout/VerticalCurvedList"/>
    <dgm:cxn modelId="{84DA5AC6-4466-4D91-BE0D-49FF49573F42}" type="presParOf" srcId="{32CF0EA7-B26A-4D31-8BF3-F65F207EFF87}" destId="{D19F5877-F008-487D-8220-5AB3FCD8A61C}" srcOrd="3" destOrd="0" presId="urn:microsoft.com/office/officeart/2008/layout/VerticalCurvedList"/>
    <dgm:cxn modelId="{083B4C4C-822A-4B97-BC63-61A1829A2983}" type="presParOf" srcId="{0A96FF94-4123-4CF5-8FC4-239E5C76D524}" destId="{60158614-0386-4CC1-A87E-553874A27616}" srcOrd="1" destOrd="0" presId="urn:microsoft.com/office/officeart/2008/layout/VerticalCurvedList"/>
    <dgm:cxn modelId="{C310F1A4-64C9-440A-BDD2-CE38F11D52BE}" type="presParOf" srcId="{0A96FF94-4123-4CF5-8FC4-239E5C76D524}" destId="{5DD7EC88-B8DD-4204-98B4-8A5689827A81}" srcOrd="2" destOrd="0" presId="urn:microsoft.com/office/officeart/2008/layout/VerticalCurvedList"/>
    <dgm:cxn modelId="{7A16FF44-3FD2-46C8-8FCB-66A0211EFA35}" type="presParOf" srcId="{5DD7EC88-B8DD-4204-98B4-8A5689827A81}" destId="{D9A26507-72AD-4ACA-BF8A-DCF965EDC785}" srcOrd="0" destOrd="0" presId="urn:microsoft.com/office/officeart/2008/layout/VerticalCurvedList"/>
    <dgm:cxn modelId="{4816D0C2-1F34-434B-85DA-DFDCC1D7C636}" type="presParOf" srcId="{0A96FF94-4123-4CF5-8FC4-239E5C76D524}" destId="{3A9866F9-E051-46F8-999B-7D55152B1804}" srcOrd="3" destOrd="0" presId="urn:microsoft.com/office/officeart/2008/layout/VerticalCurvedList"/>
    <dgm:cxn modelId="{6B9A450A-A2B8-4FD3-B5DE-5BB85B91BC32}" type="presParOf" srcId="{0A96FF94-4123-4CF5-8FC4-239E5C76D524}" destId="{AEE5B7F8-0FAB-41A9-A500-D840EF2D6911}" srcOrd="4" destOrd="0" presId="urn:microsoft.com/office/officeart/2008/layout/VerticalCurvedList"/>
    <dgm:cxn modelId="{48575319-86A3-43BE-BFD6-C1262019B335}" type="presParOf" srcId="{AEE5B7F8-0FAB-41A9-A500-D840EF2D6911}" destId="{7A86C547-8403-4B98-85BD-C9F73FAF1FFF}" srcOrd="0" destOrd="0" presId="urn:microsoft.com/office/officeart/2008/layout/VerticalCurvedList"/>
    <dgm:cxn modelId="{230784F0-CBA6-473A-A191-C9C7158B445E}" type="presParOf" srcId="{0A96FF94-4123-4CF5-8FC4-239E5C76D524}" destId="{62A568C2-202B-4EF0-94AC-08768595F0B8}" srcOrd="5" destOrd="0" presId="urn:microsoft.com/office/officeart/2008/layout/VerticalCurvedList"/>
    <dgm:cxn modelId="{8A941F56-DEB9-4540-9ADD-AA05786A1D1A}" type="presParOf" srcId="{0A96FF94-4123-4CF5-8FC4-239E5C76D524}" destId="{805478EE-19F4-4FE0-AC4A-41F47F7C7726}" srcOrd="6" destOrd="0" presId="urn:microsoft.com/office/officeart/2008/layout/VerticalCurvedList"/>
    <dgm:cxn modelId="{EDC1D058-7ED2-4238-8F67-61BBC56CD460}" type="presParOf" srcId="{805478EE-19F4-4FE0-AC4A-41F47F7C7726}" destId="{9FF09650-F9FF-45CF-93EE-6FF14617BAE5}" srcOrd="0" destOrd="0" presId="urn:microsoft.com/office/officeart/2008/layout/VerticalCurvedList"/>
    <dgm:cxn modelId="{CC29E978-AEFF-4CA6-B398-77931CE88B72}" type="presParOf" srcId="{0A96FF94-4123-4CF5-8FC4-239E5C76D524}" destId="{DF5FE1F6-FB62-4D4B-BF5A-09B3713AC1E5}" srcOrd="7" destOrd="0" presId="urn:microsoft.com/office/officeart/2008/layout/VerticalCurvedList"/>
    <dgm:cxn modelId="{2D6D229A-A043-4D5E-A404-AAB533329343}" type="presParOf" srcId="{0A96FF94-4123-4CF5-8FC4-239E5C76D524}" destId="{04C7B42E-B9AA-4DB3-963E-0AF8BDD92ED5}" srcOrd="8" destOrd="0" presId="urn:microsoft.com/office/officeart/2008/layout/VerticalCurvedList"/>
    <dgm:cxn modelId="{68AC3D7F-FB02-4E4B-8101-473DD192579C}" type="presParOf" srcId="{04C7B42E-B9AA-4DB3-963E-0AF8BDD92ED5}" destId="{813E990E-58B4-407E-89C2-08A136B8D1D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21D00-FE29-48EE-A986-5CA8F03ED8C8}">
      <dsp:nvSpPr>
        <dsp:cNvPr id="0" name=""/>
        <dsp:cNvSpPr/>
      </dsp:nvSpPr>
      <dsp:spPr>
        <a:xfrm>
          <a:off x="0" y="503681"/>
          <a:ext cx="5053649" cy="6293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8CC7A6-10A2-4101-8FF5-8C923FB4255A}">
      <dsp:nvSpPr>
        <dsp:cNvPr id="0" name=""/>
        <dsp:cNvSpPr/>
      </dsp:nvSpPr>
      <dsp:spPr>
        <a:xfrm>
          <a:off x="252682" y="1841"/>
          <a:ext cx="3841819" cy="100368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711" tIns="0" rIns="13371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La Central Térmica cuenta con 5 grupos de generación, con una Potencia Nominal de: 3,05 MW</a:t>
          </a:r>
          <a:endParaRPr lang="es-ES" sz="1800" kern="1200" dirty="0"/>
        </a:p>
      </dsp:txBody>
      <dsp:txXfrm>
        <a:off x="301678" y="50837"/>
        <a:ext cx="3743827" cy="905688"/>
      </dsp:txXfrm>
    </dsp:sp>
    <dsp:sp modelId="{7E484171-B3A6-4C8F-98CD-3098B1BCC98D}">
      <dsp:nvSpPr>
        <dsp:cNvPr id="0" name=""/>
        <dsp:cNvSpPr/>
      </dsp:nvSpPr>
      <dsp:spPr>
        <a:xfrm>
          <a:off x="0" y="1818483"/>
          <a:ext cx="5053649" cy="6329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174641"/>
              <a:satOff val="-3128"/>
              <a:lumOff val="132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5F0827-F2E5-4851-A342-7D284A2653CE}">
      <dsp:nvSpPr>
        <dsp:cNvPr id="0" name=""/>
        <dsp:cNvSpPr/>
      </dsp:nvSpPr>
      <dsp:spPr>
        <a:xfrm>
          <a:off x="252682" y="1316643"/>
          <a:ext cx="3859471" cy="100368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174641"/>
                <a:satOff val="-3128"/>
                <a:lumOff val="132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74641"/>
                <a:satOff val="-3128"/>
                <a:lumOff val="132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74641"/>
                <a:satOff val="-3128"/>
                <a:lumOff val="132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711" tIns="0" rIns="13371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0" u="none" kern="1200" dirty="0" smtClean="0"/>
            <a:t>Abasteciendo la demanda de 1.175 clientes.</a:t>
          </a:r>
          <a:endParaRPr lang="es-ES" sz="2000" b="1" kern="1200" dirty="0"/>
        </a:p>
      </dsp:txBody>
      <dsp:txXfrm>
        <a:off x="301678" y="1365639"/>
        <a:ext cx="3761479" cy="905688"/>
      </dsp:txXfrm>
    </dsp:sp>
    <dsp:sp modelId="{3C3C0EEF-D4CB-4DE5-B26C-D02BFD7432CC}">
      <dsp:nvSpPr>
        <dsp:cNvPr id="0" name=""/>
        <dsp:cNvSpPr/>
      </dsp:nvSpPr>
      <dsp:spPr>
        <a:xfrm>
          <a:off x="0" y="3136918"/>
          <a:ext cx="5053649" cy="6203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417375-FFC6-4E2F-A84E-280198F8948A}">
      <dsp:nvSpPr>
        <dsp:cNvPr id="0" name=""/>
        <dsp:cNvSpPr/>
      </dsp:nvSpPr>
      <dsp:spPr>
        <a:xfrm>
          <a:off x="252682" y="2635078"/>
          <a:ext cx="3877124" cy="100368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711" tIns="0" rIns="13371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Brindando energía al 11 % de los Clientes de la Provincia de Galápagos</a:t>
          </a:r>
          <a:endParaRPr lang="es-ES" sz="2000" b="1" kern="1200" dirty="0"/>
        </a:p>
      </dsp:txBody>
      <dsp:txXfrm>
        <a:off x="301678" y="2684074"/>
        <a:ext cx="3779132" cy="90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DC119-ACFD-436D-8858-6D3FBE673D0F}">
      <dsp:nvSpPr>
        <dsp:cNvPr id="0" name=""/>
        <dsp:cNvSpPr/>
      </dsp:nvSpPr>
      <dsp:spPr>
        <a:xfrm rot="5400000">
          <a:off x="400562" y="1315450"/>
          <a:ext cx="1200116" cy="1996966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B327E6A-3587-41BC-967E-5D4DF9689DD2}">
      <dsp:nvSpPr>
        <dsp:cNvPr id="0" name=""/>
        <dsp:cNvSpPr/>
      </dsp:nvSpPr>
      <dsp:spPr>
        <a:xfrm>
          <a:off x="200233" y="1912112"/>
          <a:ext cx="1802872" cy="1580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 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       </a:t>
          </a:r>
          <a:r>
            <a:rPr lang="es-EC" sz="1600" b="1" kern="1200" dirty="0" smtClean="0"/>
            <a:t> </a:t>
          </a:r>
          <a:r>
            <a:rPr lang="es-EC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31%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Año 2012</a:t>
          </a:r>
          <a:endParaRPr lang="es-EC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233" y="1912112"/>
        <a:ext cx="1802872" cy="1580323"/>
      </dsp:txXfrm>
    </dsp:sp>
    <dsp:sp modelId="{3F79FE61-A7F3-4AF3-BF74-CCB3386D483C}">
      <dsp:nvSpPr>
        <dsp:cNvPr id="0" name=""/>
        <dsp:cNvSpPr/>
      </dsp:nvSpPr>
      <dsp:spPr>
        <a:xfrm>
          <a:off x="1662941" y="1168431"/>
          <a:ext cx="340164" cy="340164"/>
        </a:xfrm>
        <a:prstGeom prst="triangle">
          <a:avLst>
            <a:gd name="adj" fmla="val 100000"/>
          </a:avLst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635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35B9DE-6991-45A8-B4FA-ACB21131E96A}">
      <dsp:nvSpPr>
        <dsp:cNvPr id="0" name=""/>
        <dsp:cNvSpPr/>
      </dsp:nvSpPr>
      <dsp:spPr>
        <a:xfrm rot="5400000">
          <a:off x="2607630" y="769308"/>
          <a:ext cx="1200116" cy="1996966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E09734-9C4B-42B7-9DDD-E0EF50EECF74}">
      <dsp:nvSpPr>
        <dsp:cNvPr id="0" name=""/>
        <dsp:cNvSpPr/>
      </dsp:nvSpPr>
      <dsp:spPr>
        <a:xfrm>
          <a:off x="2407301" y="1365971"/>
          <a:ext cx="1802872" cy="1580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54.51%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Año 2013</a:t>
          </a:r>
          <a:endParaRPr lang="es-EC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07301" y="1365971"/>
        <a:ext cx="1802872" cy="1580323"/>
      </dsp:txXfrm>
    </dsp:sp>
    <dsp:sp modelId="{34400D5E-5A88-4F77-A5EB-8387E3E69943}">
      <dsp:nvSpPr>
        <dsp:cNvPr id="0" name=""/>
        <dsp:cNvSpPr/>
      </dsp:nvSpPr>
      <dsp:spPr>
        <a:xfrm>
          <a:off x="3870009" y="622290"/>
          <a:ext cx="340164" cy="340164"/>
        </a:xfrm>
        <a:prstGeom prst="triangle">
          <a:avLst>
            <a:gd name="adj" fmla="val 10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FA8866-6B63-40F5-A4F3-9BCE86D13E74}">
      <dsp:nvSpPr>
        <dsp:cNvPr id="0" name=""/>
        <dsp:cNvSpPr/>
      </dsp:nvSpPr>
      <dsp:spPr>
        <a:xfrm rot="5400000">
          <a:off x="4787340" y="199741"/>
          <a:ext cx="1200116" cy="1996966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E348228-374D-409F-B780-482BDED745BC}">
      <dsp:nvSpPr>
        <dsp:cNvPr id="0" name=""/>
        <dsp:cNvSpPr/>
      </dsp:nvSpPr>
      <dsp:spPr>
        <a:xfrm>
          <a:off x="4614369" y="819830"/>
          <a:ext cx="1802872" cy="1580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C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65.82%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Año 2014</a:t>
          </a:r>
          <a:endParaRPr lang="es-EC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14369" y="819830"/>
        <a:ext cx="1802872" cy="1580323"/>
      </dsp:txXfrm>
    </dsp:sp>
    <dsp:sp modelId="{B0724FF2-AE66-4652-96A3-BFA2B3AC341C}">
      <dsp:nvSpPr>
        <dsp:cNvPr id="0" name=""/>
        <dsp:cNvSpPr/>
      </dsp:nvSpPr>
      <dsp:spPr>
        <a:xfrm>
          <a:off x="5890044" y="1057561"/>
          <a:ext cx="340164" cy="340164"/>
        </a:xfrm>
        <a:prstGeom prst="triangle">
          <a:avLst>
            <a:gd name="adj" fmla="val 100000"/>
          </a:avLst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635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EA5D951-2BC6-435A-9CCE-28E2EE69AF10}">
      <dsp:nvSpPr>
        <dsp:cNvPr id="0" name=""/>
        <dsp:cNvSpPr/>
      </dsp:nvSpPr>
      <dsp:spPr>
        <a:xfrm rot="5400000">
          <a:off x="6885853" y="374798"/>
          <a:ext cx="1200116" cy="1996966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435DC24-0F96-4816-87E0-5AEB4329DD76}">
      <dsp:nvSpPr>
        <dsp:cNvPr id="0" name=""/>
        <dsp:cNvSpPr/>
      </dsp:nvSpPr>
      <dsp:spPr>
        <a:xfrm>
          <a:off x="6821437" y="273689"/>
          <a:ext cx="1802872" cy="1580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/>
            <a:t>  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1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64.33% 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Año 2015</a:t>
          </a:r>
          <a:endParaRPr lang="es-EC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21437" y="273689"/>
        <a:ext cx="1802872" cy="15803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23DEB-FC06-40B4-9D72-203857F63D3D}">
      <dsp:nvSpPr>
        <dsp:cNvPr id="0" name=""/>
        <dsp:cNvSpPr/>
      </dsp:nvSpPr>
      <dsp:spPr>
        <a:xfrm>
          <a:off x="0" y="1153175"/>
          <a:ext cx="3112314" cy="24898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7BC22-027B-42C1-AD3B-38F91E5996FF}">
      <dsp:nvSpPr>
        <dsp:cNvPr id="0" name=""/>
        <dsp:cNvSpPr/>
      </dsp:nvSpPr>
      <dsp:spPr>
        <a:xfrm>
          <a:off x="280108" y="3394042"/>
          <a:ext cx="2769960" cy="87144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Vehículo acoplado para la isla Isabela, fortaleciendo los trabajos en las islas</a:t>
          </a:r>
          <a:endParaRPr lang="es-EC" sz="1300" kern="1200" dirty="0"/>
        </a:p>
      </dsp:txBody>
      <dsp:txXfrm>
        <a:off x="280108" y="3394042"/>
        <a:ext cx="2769960" cy="871448"/>
      </dsp:txXfrm>
    </dsp:sp>
    <dsp:sp modelId="{054E7CD4-FC04-406B-B305-DB5550B30667}">
      <dsp:nvSpPr>
        <dsp:cNvPr id="0" name=""/>
        <dsp:cNvSpPr/>
      </dsp:nvSpPr>
      <dsp:spPr>
        <a:xfrm>
          <a:off x="3406024" y="1122326"/>
          <a:ext cx="3112314" cy="248985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BCEF7-FC9A-4F53-972F-F232EAE0E6BC}">
      <dsp:nvSpPr>
        <dsp:cNvPr id="0" name=""/>
        <dsp:cNvSpPr/>
      </dsp:nvSpPr>
      <dsp:spPr>
        <a:xfrm>
          <a:off x="3703654" y="3394042"/>
          <a:ext cx="2769960" cy="87144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Mesa de contrastación de medidores</a:t>
          </a:r>
          <a:endParaRPr lang="es-EC" sz="1300" kern="1200" dirty="0"/>
        </a:p>
      </dsp:txBody>
      <dsp:txXfrm>
        <a:off x="3703654" y="3394042"/>
        <a:ext cx="2769960" cy="871448"/>
      </dsp:txXfrm>
    </dsp:sp>
    <dsp:sp modelId="{0453BC17-6D44-45D3-8445-3E4684D27AF2}">
      <dsp:nvSpPr>
        <dsp:cNvPr id="0" name=""/>
        <dsp:cNvSpPr/>
      </dsp:nvSpPr>
      <dsp:spPr>
        <a:xfrm>
          <a:off x="6847093" y="1153175"/>
          <a:ext cx="3112314" cy="248985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728BE4-1BC2-4C91-B43F-E6EBF6185AAE}">
      <dsp:nvSpPr>
        <dsp:cNvPr id="0" name=""/>
        <dsp:cNvSpPr/>
      </dsp:nvSpPr>
      <dsp:spPr>
        <a:xfrm>
          <a:off x="7127201" y="3394042"/>
          <a:ext cx="2769960" cy="87144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Torres de iluminación para las islas: San Cristóbal, Santa Cruz e Isabela, herramienta que facilita la ejecución de trabajos nocturnos.</a:t>
          </a:r>
        </a:p>
      </dsp:txBody>
      <dsp:txXfrm>
        <a:off x="7127201" y="3394042"/>
        <a:ext cx="2769960" cy="8714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58A48-F0A9-4F4A-A2C1-7AA53B5355AB}">
      <dsp:nvSpPr>
        <dsp:cNvPr id="0" name=""/>
        <dsp:cNvSpPr/>
      </dsp:nvSpPr>
      <dsp:spPr>
        <a:xfrm>
          <a:off x="1160523" y="357"/>
          <a:ext cx="2152089" cy="8608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/>
            <a:t>Energía de generación anual</a:t>
          </a:r>
          <a:endParaRPr lang="es-ES" sz="1900" b="1" kern="1200" dirty="0"/>
        </a:p>
      </dsp:txBody>
      <dsp:txXfrm>
        <a:off x="1590941" y="357"/>
        <a:ext cx="1291254" cy="860835"/>
      </dsp:txXfrm>
    </dsp:sp>
    <dsp:sp modelId="{E1729479-562F-436D-915F-8080B13F7A0D}">
      <dsp:nvSpPr>
        <dsp:cNvPr id="0" name=""/>
        <dsp:cNvSpPr/>
      </dsp:nvSpPr>
      <dsp:spPr>
        <a:xfrm>
          <a:off x="3032841" y="73528"/>
          <a:ext cx="2250065" cy="71449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111 </a:t>
          </a:r>
          <a:r>
            <a:rPr lang="es-ES" sz="2800" kern="1200" dirty="0" err="1" smtClean="0"/>
            <a:t>MWh</a:t>
          </a:r>
          <a:endParaRPr lang="es-ES" sz="2800" kern="1200" dirty="0"/>
        </a:p>
      </dsp:txBody>
      <dsp:txXfrm>
        <a:off x="3390088" y="73528"/>
        <a:ext cx="1535572" cy="714493"/>
      </dsp:txXfrm>
    </dsp:sp>
    <dsp:sp modelId="{C16C067A-469A-445A-82FD-A0F9EF67B714}">
      <dsp:nvSpPr>
        <dsp:cNvPr id="0" name=""/>
        <dsp:cNvSpPr/>
      </dsp:nvSpPr>
      <dsp:spPr>
        <a:xfrm>
          <a:off x="1160523" y="981710"/>
          <a:ext cx="2152089" cy="8608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/>
            <a:t>Diésel evitado</a:t>
          </a:r>
        </a:p>
      </dsp:txBody>
      <dsp:txXfrm>
        <a:off x="1590941" y="981710"/>
        <a:ext cx="1291254" cy="860835"/>
      </dsp:txXfrm>
    </dsp:sp>
    <dsp:sp modelId="{03E159B4-7252-4D52-9B94-3ADAB1A32004}">
      <dsp:nvSpPr>
        <dsp:cNvPr id="0" name=""/>
        <dsp:cNvSpPr/>
      </dsp:nvSpPr>
      <dsp:spPr>
        <a:xfrm>
          <a:off x="3032841" y="1054881"/>
          <a:ext cx="2263640" cy="71449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7.800 </a:t>
          </a:r>
          <a:r>
            <a:rPr lang="es-ES_tradnl" sz="2800" kern="1200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gal</a:t>
          </a:r>
          <a:endParaRPr lang="es-ES" sz="2800" kern="1200" dirty="0"/>
        </a:p>
      </dsp:txBody>
      <dsp:txXfrm>
        <a:off x="3390088" y="1054881"/>
        <a:ext cx="1549147" cy="714493"/>
      </dsp:txXfrm>
    </dsp:sp>
    <dsp:sp modelId="{E2148C7E-C3EC-4EB3-82FA-6B1FFBD3BA07}">
      <dsp:nvSpPr>
        <dsp:cNvPr id="0" name=""/>
        <dsp:cNvSpPr/>
      </dsp:nvSpPr>
      <dsp:spPr>
        <a:xfrm>
          <a:off x="1160523" y="1963063"/>
          <a:ext cx="2152089" cy="8608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/>
            <a:t>Ton CO2 evitado</a:t>
          </a:r>
        </a:p>
      </dsp:txBody>
      <dsp:txXfrm>
        <a:off x="1590941" y="1963063"/>
        <a:ext cx="1291254" cy="860835"/>
      </dsp:txXfrm>
    </dsp:sp>
    <dsp:sp modelId="{6B5769B4-2608-43A0-A629-E02FECD10E0D}">
      <dsp:nvSpPr>
        <dsp:cNvPr id="0" name=""/>
        <dsp:cNvSpPr/>
      </dsp:nvSpPr>
      <dsp:spPr>
        <a:xfrm>
          <a:off x="3032841" y="2036234"/>
          <a:ext cx="2263640" cy="71449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74 </a:t>
          </a:r>
          <a:r>
            <a:rPr lang="es-ES_tradnl" sz="2800" kern="1200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Ton</a:t>
          </a:r>
          <a:endParaRPr lang="es-ES" sz="2800" kern="1200" dirty="0"/>
        </a:p>
      </dsp:txBody>
      <dsp:txXfrm>
        <a:off x="3390088" y="2036234"/>
        <a:ext cx="1549147" cy="714493"/>
      </dsp:txXfrm>
    </dsp:sp>
    <dsp:sp modelId="{A699AADE-D66B-4CC9-BCD0-4DAABDC54A87}">
      <dsp:nvSpPr>
        <dsp:cNvPr id="0" name=""/>
        <dsp:cNvSpPr/>
      </dsp:nvSpPr>
      <dsp:spPr>
        <a:xfrm>
          <a:off x="1160523" y="2944415"/>
          <a:ext cx="2152089" cy="8608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b="1" kern="1200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Ahorro pro diésel evitado</a:t>
          </a:r>
          <a:endParaRPr lang="es-ES" sz="1900" kern="1200" dirty="0"/>
        </a:p>
      </dsp:txBody>
      <dsp:txXfrm>
        <a:off x="1590941" y="2944415"/>
        <a:ext cx="1291254" cy="860835"/>
      </dsp:txXfrm>
    </dsp:sp>
    <dsp:sp modelId="{EE4F0D54-11C0-4811-8130-5FCC417F2F83}">
      <dsp:nvSpPr>
        <dsp:cNvPr id="0" name=""/>
        <dsp:cNvSpPr/>
      </dsp:nvSpPr>
      <dsp:spPr>
        <a:xfrm>
          <a:off x="3032841" y="3017586"/>
          <a:ext cx="2269213" cy="71449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USD </a:t>
          </a:r>
          <a:r>
            <a:rPr lang="es-ES_tradnl" sz="2800" kern="1200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7.800</a:t>
          </a:r>
          <a:endParaRPr lang="es-ES" sz="2800" kern="1200" dirty="0"/>
        </a:p>
      </dsp:txBody>
      <dsp:txXfrm>
        <a:off x="3390088" y="3017586"/>
        <a:ext cx="1554720" cy="714493"/>
      </dsp:txXfrm>
    </dsp:sp>
    <dsp:sp modelId="{7D7D6387-1CF5-42C2-A0D3-7B456ABB67B4}">
      <dsp:nvSpPr>
        <dsp:cNvPr id="0" name=""/>
        <dsp:cNvSpPr/>
      </dsp:nvSpPr>
      <dsp:spPr>
        <a:xfrm>
          <a:off x="1160523" y="3925768"/>
          <a:ext cx="2152089" cy="8608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/>
            <a:t>Inversión</a:t>
          </a:r>
          <a:endParaRPr lang="es-ES" sz="1900" b="1" kern="1200" dirty="0"/>
        </a:p>
      </dsp:txBody>
      <dsp:txXfrm>
        <a:off x="1590941" y="3925768"/>
        <a:ext cx="1291254" cy="860835"/>
      </dsp:txXfrm>
    </dsp:sp>
    <dsp:sp modelId="{76B1DA67-A561-4454-A83B-BFC3F189832F}">
      <dsp:nvSpPr>
        <dsp:cNvPr id="0" name=""/>
        <dsp:cNvSpPr/>
      </dsp:nvSpPr>
      <dsp:spPr>
        <a:xfrm>
          <a:off x="3032841" y="3998939"/>
          <a:ext cx="2243438" cy="71449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USD 8 MM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(incluido almacenamiento de baterías)</a:t>
          </a:r>
          <a:endParaRPr lang="es-ES" sz="1100" kern="1200" dirty="0"/>
        </a:p>
      </dsp:txBody>
      <dsp:txXfrm>
        <a:off x="3390088" y="3998939"/>
        <a:ext cx="1528945" cy="7144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58A48-F0A9-4F4A-A2C1-7AA53B5355AB}">
      <dsp:nvSpPr>
        <dsp:cNvPr id="0" name=""/>
        <dsp:cNvSpPr/>
      </dsp:nvSpPr>
      <dsp:spPr>
        <a:xfrm rot="10800000">
          <a:off x="3104415" y="190953"/>
          <a:ext cx="3357511" cy="1343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2794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Capacidad de almacenamiento</a:t>
          </a:r>
          <a:endParaRPr lang="es-ES" sz="2200" kern="1200" dirty="0"/>
        </a:p>
      </dsp:txBody>
      <dsp:txXfrm rot="10800000">
        <a:off x="3775917" y="190953"/>
        <a:ext cx="2014507" cy="1343004"/>
      </dsp:txXfrm>
    </dsp:sp>
    <dsp:sp modelId="{E1729479-562F-436D-915F-8080B13F7A0D}">
      <dsp:nvSpPr>
        <dsp:cNvPr id="0" name=""/>
        <dsp:cNvSpPr/>
      </dsp:nvSpPr>
      <dsp:spPr>
        <a:xfrm rot="10800000">
          <a:off x="30525" y="305108"/>
          <a:ext cx="3510366" cy="111469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" rIns="26670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4.300 </a:t>
          </a:r>
          <a:r>
            <a:rPr lang="es-ES" sz="2100" kern="1200" dirty="0" err="1" smtClean="0"/>
            <a:t>kWh</a:t>
          </a:r>
          <a:endParaRPr lang="es-ES" sz="2100" kern="1200" dirty="0"/>
        </a:p>
      </dsp:txBody>
      <dsp:txXfrm rot="10800000">
        <a:off x="587871" y="305108"/>
        <a:ext cx="2395673" cy="1114693"/>
      </dsp:txXfrm>
    </dsp:sp>
    <dsp:sp modelId="{C16C067A-469A-445A-82FD-A0F9EF67B714}">
      <dsp:nvSpPr>
        <dsp:cNvPr id="0" name=""/>
        <dsp:cNvSpPr/>
      </dsp:nvSpPr>
      <dsp:spPr>
        <a:xfrm rot="10800000">
          <a:off x="3104415" y="1721978"/>
          <a:ext cx="3357511" cy="1343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2794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Capacidad de potencia instalada</a:t>
          </a:r>
        </a:p>
      </dsp:txBody>
      <dsp:txXfrm rot="10800000">
        <a:off x="3775917" y="1721978"/>
        <a:ext cx="2014507" cy="1343004"/>
      </dsp:txXfrm>
    </dsp:sp>
    <dsp:sp modelId="{03E159B4-7252-4D52-9B94-3ADAB1A32004}">
      <dsp:nvSpPr>
        <dsp:cNvPr id="0" name=""/>
        <dsp:cNvSpPr/>
      </dsp:nvSpPr>
      <dsp:spPr>
        <a:xfrm rot="10800000">
          <a:off x="9346" y="1836134"/>
          <a:ext cx="3531545" cy="111469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" rIns="26670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1.000 kW</a:t>
          </a:r>
          <a:endParaRPr lang="es-ES" sz="2100" kern="1200" dirty="0"/>
        </a:p>
      </dsp:txBody>
      <dsp:txXfrm rot="10800000">
        <a:off x="566692" y="1836134"/>
        <a:ext cx="2416852" cy="1114693"/>
      </dsp:txXfrm>
    </dsp:sp>
    <dsp:sp modelId="{A699AADE-D66B-4CC9-BCD0-4DAABDC54A87}">
      <dsp:nvSpPr>
        <dsp:cNvPr id="0" name=""/>
        <dsp:cNvSpPr/>
      </dsp:nvSpPr>
      <dsp:spPr>
        <a:xfrm rot="10800000">
          <a:off x="3104415" y="3253004"/>
          <a:ext cx="3357511" cy="1343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2794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Tipo de baterías</a:t>
          </a:r>
          <a:endParaRPr lang="es-ES" sz="2200" kern="1200" dirty="0"/>
        </a:p>
      </dsp:txBody>
      <dsp:txXfrm rot="10800000">
        <a:off x="3775917" y="3253004"/>
        <a:ext cx="2014507" cy="1343004"/>
      </dsp:txXfrm>
    </dsp:sp>
    <dsp:sp modelId="{EE4F0D54-11C0-4811-8130-5FCC417F2F83}">
      <dsp:nvSpPr>
        <dsp:cNvPr id="0" name=""/>
        <dsp:cNvSpPr/>
      </dsp:nvSpPr>
      <dsp:spPr>
        <a:xfrm rot="10800000">
          <a:off x="651" y="3367159"/>
          <a:ext cx="3540239" cy="1114693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" rIns="26670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rPr>
            <a:t>-Batería Recargable Ion Litio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- Batería Plomo Acido</a:t>
          </a:r>
          <a:endParaRPr lang="es-ES" sz="2100" kern="1200" dirty="0"/>
        </a:p>
      </dsp:txBody>
      <dsp:txXfrm rot="10800000">
        <a:off x="557997" y="3367159"/>
        <a:ext cx="2425546" cy="11146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BB540-B702-48AF-A6FA-D5D4A5C8BD54}" type="datetimeFigureOut">
              <a:rPr lang="es-EC" smtClean="0"/>
              <a:t>21/03/2016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596DF-0AE8-483D-B985-62CE5CB8329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3909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55CC4-ADB9-40C6-8468-281ED2819C41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188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55CC4-ADB9-40C6-8468-281ED2819C41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6842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55CC4-ADB9-40C6-8468-281ED2819C41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726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5616-E22A-41E2-A566-0CCEB44FBFCF}" type="datetimeFigureOut">
              <a:rPr lang="es-EC" smtClean="0"/>
              <a:t>21/03/2016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1955-5EFA-4FCE-9E8B-17808A4E4E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4321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5616-E22A-41E2-A566-0CCEB44FBFCF}" type="datetimeFigureOut">
              <a:rPr lang="es-EC" smtClean="0"/>
              <a:t>21/03/2016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1955-5EFA-4FCE-9E8B-17808A4E4E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514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5616-E22A-41E2-A566-0CCEB44FBFCF}" type="datetimeFigureOut">
              <a:rPr lang="es-EC" smtClean="0"/>
              <a:t>21/03/2016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1955-5EFA-4FCE-9E8B-17808A4E4E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1443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5616-E22A-41E2-A566-0CCEB44FBFCF}" type="datetimeFigureOut">
              <a:rPr lang="es-EC" smtClean="0"/>
              <a:t>21/03/2016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1955-5EFA-4FCE-9E8B-17808A4E4E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558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5616-E22A-41E2-A566-0CCEB44FBFCF}" type="datetimeFigureOut">
              <a:rPr lang="es-EC" smtClean="0"/>
              <a:t>21/03/2016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1955-5EFA-4FCE-9E8B-17808A4E4E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949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5616-E22A-41E2-A566-0CCEB44FBFCF}" type="datetimeFigureOut">
              <a:rPr lang="es-EC" smtClean="0"/>
              <a:t>21/03/2016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1955-5EFA-4FCE-9E8B-17808A4E4E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4524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5616-E22A-41E2-A566-0CCEB44FBFCF}" type="datetimeFigureOut">
              <a:rPr lang="es-EC" smtClean="0"/>
              <a:t>21/03/2016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1955-5EFA-4FCE-9E8B-17808A4E4E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812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5616-E22A-41E2-A566-0CCEB44FBFCF}" type="datetimeFigureOut">
              <a:rPr lang="es-EC" smtClean="0"/>
              <a:t>21/03/2016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1955-5EFA-4FCE-9E8B-17808A4E4E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934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5616-E22A-41E2-A566-0CCEB44FBFCF}" type="datetimeFigureOut">
              <a:rPr lang="es-EC" smtClean="0"/>
              <a:t>21/03/2016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1955-5EFA-4FCE-9E8B-17808A4E4E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931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5616-E22A-41E2-A566-0CCEB44FBFCF}" type="datetimeFigureOut">
              <a:rPr lang="es-EC" smtClean="0"/>
              <a:t>21/03/2016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1955-5EFA-4FCE-9E8B-17808A4E4E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082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5616-E22A-41E2-A566-0CCEB44FBFCF}" type="datetimeFigureOut">
              <a:rPr lang="es-EC" smtClean="0"/>
              <a:t>21/03/2016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1955-5EFA-4FCE-9E8B-17808A4E4E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527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85616-E22A-41E2-A566-0CCEB44FBFCF}" type="datetimeFigureOut">
              <a:rPr lang="es-EC" smtClean="0"/>
              <a:t>21/03/2016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21955-5EFA-4FCE-9E8B-17808A4E4E9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197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3.wdp"/><Relationship Id="rId3" Type="http://schemas.openxmlformats.org/officeDocument/2006/relationships/image" Target="../media/image6.jpeg"/><Relationship Id="rId7" Type="http://schemas.openxmlformats.org/officeDocument/2006/relationships/image" Target="../media/image24.jpe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jpe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6.jpeg"/><Relationship Id="rId7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chart" Target="../charts/chart3.xml"/><Relationship Id="rId10" Type="http://schemas.microsoft.com/office/2007/relationships/hdphoto" Target="../media/hdphoto5.wdp"/><Relationship Id="rId4" Type="http://schemas.openxmlformats.org/officeDocument/2006/relationships/image" Target="../media/image6.jpe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1.xml"/><Relationship Id="rId5" Type="http://schemas.openxmlformats.org/officeDocument/2006/relationships/image" Target="../media/image36.jpeg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image" Target="../media/image38.jpeg"/><Relationship Id="rId12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37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6.jpeg"/><Relationship Id="rId9" Type="http://schemas.openxmlformats.org/officeDocument/2006/relationships/diagramData" Target="../diagrams/data2.xml"/><Relationship Id="rId1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6.jpe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6.jpeg"/><Relationship Id="rId7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1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53.emf"/><Relationship Id="rId4" Type="http://schemas.openxmlformats.org/officeDocument/2006/relationships/image" Target="../media/image7.png"/><Relationship Id="rId9" Type="http://schemas.microsoft.com/office/2007/relationships/diagramDrawing" Target="../diagrams/drawing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6.jpeg"/><Relationship Id="rId7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5.xml"/><Relationship Id="rId5" Type="http://schemas.openxmlformats.org/officeDocument/2006/relationships/image" Target="../media/image58.png"/><Relationship Id="rId4" Type="http://schemas.openxmlformats.org/officeDocument/2006/relationships/image" Target="../media/image7.png"/><Relationship Id="rId9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7.png"/><Relationship Id="rId9" Type="http://schemas.microsoft.com/office/2007/relationships/diagramDrawing" Target="../diagrams/drawing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jpe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80.jpeg"/><Relationship Id="rId4" Type="http://schemas.openxmlformats.org/officeDocument/2006/relationships/image" Target="../media/image7.png"/><Relationship Id="rId9" Type="http://schemas.microsoft.com/office/2007/relationships/diagramDrawing" Target="../diagrams/drawing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6.jpeg"/><Relationship Id="rId7" Type="http://schemas.openxmlformats.org/officeDocument/2006/relationships/diagramLayout" Target="../diagrams/layou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6.xml"/><Relationship Id="rId5" Type="http://schemas.openxmlformats.org/officeDocument/2006/relationships/image" Target="../media/image81.jpeg"/><Relationship Id="rId10" Type="http://schemas.microsoft.com/office/2007/relationships/diagramDrawing" Target="../diagrams/drawing6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82.jpeg"/><Relationship Id="rId4" Type="http://schemas.openxmlformats.org/officeDocument/2006/relationships/image" Target="../media/image7.png"/><Relationship Id="rId9" Type="http://schemas.microsoft.com/office/2007/relationships/diagramDrawing" Target="../diagrams/drawing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jpe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emf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7.png"/><Relationship Id="rId9" Type="http://schemas.microsoft.com/office/2007/relationships/diagramDrawing" Target="../diagrams/drawing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7.png"/><Relationship Id="rId9" Type="http://schemas.microsoft.com/office/2007/relationships/diagramDrawing" Target="../diagrams/drawing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eg"/><Relationship Id="rId5" Type="http://schemas.openxmlformats.org/officeDocument/2006/relationships/image" Target="../media/image80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018372" y="7485315"/>
            <a:ext cx="12545286" cy="680751"/>
          </a:xfrm>
          <a:prstGeom prst="rect">
            <a:avLst/>
          </a:prstGeom>
          <a:solidFill>
            <a:srgbClr val="FFFFFF"/>
          </a:solidFill>
          <a:ln w="9525" algn="in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9" name="object 9"/>
          <p:cNvSpPr txBox="1"/>
          <p:nvPr/>
        </p:nvSpPr>
        <p:spPr>
          <a:xfrm>
            <a:off x="414149" y="5174242"/>
            <a:ext cx="3413502" cy="532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195"/>
              </a:lnSpc>
              <a:spcBef>
                <a:spcPts val="209"/>
              </a:spcBef>
            </a:pPr>
            <a:r>
              <a:rPr sz="4000" b="1" spc="0" dirty="0" smtClean="0">
                <a:solidFill>
                  <a:srgbClr val="1F487C"/>
                </a:solidFill>
                <a:latin typeface="Tahoma"/>
                <a:cs typeface="Tahoma"/>
              </a:rPr>
              <a:t>Rendición</a:t>
            </a:r>
            <a:r>
              <a:rPr sz="4000" b="1" spc="-169" dirty="0" smtClean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4000" b="1" spc="0" dirty="0" smtClean="0">
                <a:solidFill>
                  <a:srgbClr val="1F487C"/>
                </a:solidFill>
                <a:latin typeface="Tahoma"/>
                <a:cs typeface="Tahoma"/>
              </a:rPr>
              <a:t>de</a:t>
            </a:r>
            <a:endParaRPr sz="4000" dirty="0">
              <a:latin typeface="Tahoma"/>
              <a:cs typeface="Tahoma"/>
            </a:endParaRPr>
          </a:p>
        </p:txBody>
      </p:sp>
      <p:sp>
        <p:nvSpPr>
          <p:cNvPr id="20" name="object 10"/>
          <p:cNvSpPr txBox="1"/>
          <p:nvPr/>
        </p:nvSpPr>
        <p:spPr>
          <a:xfrm>
            <a:off x="430143" y="5745775"/>
            <a:ext cx="2179114" cy="5331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00"/>
              </a:lnSpc>
              <a:spcBef>
                <a:spcPts val="210"/>
              </a:spcBef>
            </a:pPr>
            <a:r>
              <a:rPr sz="4000" b="1" spc="0" dirty="0" smtClean="0">
                <a:solidFill>
                  <a:srgbClr val="1F487C"/>
                </a:solidFill>
                <a:latin typeface="Tahoma"/>
                <a:cs typeface="Tahoma"/>
              </a:rPr>
              <a:t>Cuen</a:t>
            </a:r>
            <a:r>
              <a:rPr sz="4000" b="1" spc="-14" dirty="0" smtClean="0">
                <a:solidFill>
                  <a:srgbClr val="1F487C"/>
                </a:solidFill>
                <a:latin typeface="Tahoma"/>
                <a:cs typeface="Tahoma"/>
              </a:rPr>
              <a:t>t</a:t>
            </a:r>
            <a:r>
              <a:rPr sz="4000" b="1" spc="0" dirty="0" smtClean="0">
                <a:solidFill>
                  <a:srgbClr val="1F487C"/>
                </a:solidFill>
                <a:latin typeface="Tahoma"/>
                <a:cs typeface="Tahoma"/>
              </a:rPr>
              <a:t>as</a:t>
            </a:r>
            <a:endParaRPr sz="4000" dirty="0">
              <a:latin typeface="Tahoma"/>
              <a:cs typeface="Tahoma"/>
            </a:endParaRPr>
          </a:p>
        </p:txBody>
      </p:sp>
      <p:sp>
        <p:nvSpPr>
          <p:cNvPr id="21" name="object 11"/>
          <p:cNvSpPr txBox="1"/>
          <p:nvPr/>
        </p:nvSpPr>
        <p:spPr>
          <a:xfrm>
            <a:off x="2604732" y="5714547"/>
            <a:ext cx="1406050" cy="5331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00"/>
              </a:lnSpc>
              <a:spcBef>
                <a:spcPts val="210"/>
              </a:spcBef>
            </a:pPr>
            <a:r>
              <a:rPr sz="4000" b="1" spc="-4" dirty="0" smtClean="0">
                <a:solidFill>
                  <a:srgbClr val="1F487C"/>
                </a:solidFill>
                <a:latin typeface="Tahoma"/>
                <a:cs typeface="Tahoma"/>
              </a:rPr>
              <a:t>2015</a:t>
            </a:r>
            <a:endParaRPr sz="4000" dirty="0">
              <a:latin typeface="Tahoma"/>
              <a:cs typeface="Tahoma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49" y="3904732"/>
            <a:ext cx="1721805" cy="1160538"/>
          </a:xfrm>
          <a:prstGeom prst="rect">
            <a:avLst/>
          </a:prstGeom>
        </p:spPr>
      </p:pic>
      <p:pic>
        <p:nvPicPr>
          <p:cNvPr id="1037" name="Picture 13" descr="https://encrypted-tbn1.gstatic.com/images?q=tbn:ANd9GcTa9WegvXH-0S_gHaaoHDSiWa_dBAFJUBGZkbKuyo50e50UuVl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27" y="2737022"/>
            <a:ext cx="266700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58" y="2813445"/>
            <a:ext cx="5249078" cy="3502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12507612_945311648891877_7072651573188928564_n"/>
          <p:cNvPicPr>
            <a:picLocks noChangeAspect="1" noChangeArrowheads="1"/>
          </p:cNvPicPr>
          <p:nvPr/>
        </p:nvPicPr>
        <p:blipFill rotWithShape="1"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09"/>
          <a:stretch/>
        </p:blipFill>
        <p:spPr bwMode="auto">
          <a:xfrm>
            <a:off x="-1" y="0"/>
            <a:ext cx="9720945" cy="269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05" b="47724"/>
          <a:stretch/>
        </p:blipFill>
        <p:spPr>
          <a:xfrm>
            <a:off x="9727187" y="6206"/>
            <a:ext cx="2468775" cy="268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2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256754"/>
            <a:ext cx="11794230" cy="2833555"/>
            <a:chOff x="0" y="351347"/>
            <a:chExt cx="11794230" cy="283355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28097" y="351347"/>
              <a:ext cx="8092556" cy="677916"/>
            </a:xfrm>
            <a:custGeom>
              <a:avLst/>
              <a:gdLst/>
              <a:ahLst/>
              <a:cxnLst/>
              <a:rect l="l" t="t" r="r" b="b"/>
              <a:pathLst>
                <a:path w="6411734" h="941704">
                  <a:moveTo>
                    <a:pt x="6254762" y="0"/>
                  </a:moveTo>
                  <a:lnTo>
                    <a:pt x="149873" y="158"/>
                  </a:lnTo>
                  <a:lnTo>
                    <a:pt x="107569" y="7928"/>
                  </a:lnTo>
                  <a:lnTo>
                    <a:pt x="70065" y="26219"/>
                  </a:lnTo>
                  <a:lnTo>
                    <a:pt x="38994" y="53402"/>
                  </a:lnTo>
                  <a:lnTo>
                    <a:pt x="15987" y="87848"/>
                  </a:lnTo>
                  <a:lnTo>
                    <a:pt x="2678" y="127927"/>
                  </a:lnTo>
                  <a:lnTo>
                    <a:pt x="0" y="156972"/>
                  </a:lnTo>
                  <a:lnTo>
                    <a:pt x="158" y="791835"/>
                  </a:lnTo>
                  <a:lnTo>
                    <a:pt x="7931" y="834107"/>
                  </a:lnTo>
                  <a:lnTo>
                    <a:pt x="26230" y="871603"/>
                  </a:lnTo>
                  <a:lnTo>
                    <a:pt x="53420" y="902681"/>
                  </a:lnTo>
                  <a:lnTo>
                    <a:pt x="87869" y="925701"/>
                  </a:lnTo>
                  <a:lnTo>
                    <a:pt x="127946" y="939022"/>
                  </a:lnTo>
                  <a:lnTo>
                    <a:pt x="156984" y="941704"/>
                  </a:lnTo>
                  <a:lnTo>
                    <a:pt x="6261855" y="941547"/>
                  </a:lnTo>
                  <a:lnTo>
                    <a:pt x="6304130" y="933767"/>
                  </a:lnTo>
                  <a:lnTo>
                    <a:pt x="6341628" y="915455"/>
                  </a:lnTo>
                  <a:lnTo>
                    <a:pt x="6372708" y="888254"/>
                  </a:lnTo>
                  <a:lnTo>
                    <a:pt x="6395730" y="853803"/>
                  </a:lnTo>
                  <a:lnTo>
                    <a:pt x="6409052" y="813744"/>
                  </a:lnTo>
                  <a:lnTo>
                    <a:pt x="6411734" y="784732"/>
                  </a:lnTo>
                  <a:lnTo>
                    <a:pt x="6411576" y="149869"/>
                  </a:lnTo>
                  <a:lnTo>
                    <a:pt x="6403796" y="107556"/>
                  </a:lnTo>
                  <a:lnTo>
                    <a:pt x="6385485" y="70050"/>
                  </a:lnTo>
                  <a:lnTo>
                    <a:pt x="6358283" y="38982"/>
                  </a:lnTo>
                  <a:lnTo>
                    <a:pt x="6323832" y="15982"/>
                  </a:lnTo>
                  <a:lnTo>
                    <a:pt x="6283773" y="2677"/>
                  </a:lnTo>
                  <a:lnTo>
                    <a:pt x="6254762" y="0"/>
                  </a:lnTo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  <a:cs typeface="Rockwell"/>
                </a:rPr>
                <a:t>FUENTES DE GENERACIÓN ELÉCTRICA EN GALÁPAGOS</a:t>
              </a:r>
              <a:endParaRPr sz="1400" dirty="0">
                <a:solidFill>
                  <a:schemeClr val="bg1"/>
                </a:solidFill>
              </a:endParaRPr>
            </a:p>
          </p:txBody>
        </p:sp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17" name="Imagen 16" descr="islas-02-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58" y="1200819"/>
            <a:ext cx="7403823" cy="4702705"/>
          </a:xfrm>
          <a:prstGeom prst="rect">
            <a:avLst/>
          </a:prstGeom>
        </p:spPr>
      </p:pic>
      <p:pic>
        <p:nvPicPr>
          <p:cNvPr id="18" name="Picture 9" descr="http://www.phase-a-matic-es.com/images/generator_dlc.jpe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52376" y="3271849"/>
            <a:ext cx="838127" cy="44327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33 CuadroTexto"/>
          <p:cNvSpPr txBox="1">
            <a:spLocks noChangeArrowheads="1"/>
          </p:cNvSpPr>
          <p:nvPr/>
        </p:nvSpPr>
        <p:spPr bwMode="auto">
          <a:xfrm>
            <a:off x="2683169" y="3266309"/>
            <a:ext cx="1085278" cy="35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txBody>
          <a:bodyPr wrap="square" lIns="76630" tIns="38315" rIns="76630" bIns="38315">
            <a:spAutoFit/>
          </a:bodyPr>
          <a:lstStyle/>
          <a:p>
            <a:r>
              <a:rPr lang="es-EC" i="1" kern="1200" dirty="0" smtClean="0">
                <a:latin typeface="Calibri" pitchFamily="34" charset="0"/>
                <a:cs typeface="Calibri" pitchFamily="34" charset="0"/>
              </a:rPr>
              <a:t>3,5 </a:t>
            </a:r>
            <a:r>
              <a:rPr lang="es-EC" i="1" kern="1200" dirty="0">
                <a:latin typeface="Calibri" pitchFamily="34" charset="0"/>
                <a:cs typeface="Calibri" pitchFamily="34" charset="0"/>
              </a:rPr>
              <a:t>MW</a:t>
            </a:r>
            <a:endParaRPr lang="es-ES" i="1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25 CuadroTexto"/>
          <p:cNvSpPr txBox="1">
            <a:spLocks noChangeArrowheads="1"/>
          </p:cNvSpPr>
          <p:nvPr/>
        </p:nvSpPr>
        <p:spPr bwMode="auto">
          <a:xfrm>
            <a:off x="2881490" y="1855192"/>
            <a:ext cx="842721" cy="26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630" tIns="38315" rIns="76630" bIns="38315">
            <a:spAutoFit/>
          </a:bodyPr>
          <a:lstStyle/>
          <a:p>
            <a:r>
              <a:rPr lang="es-EC" sz="1200" b="1" kern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I. ISABELA</a:t>
            </a:r>
          </a:p>
        </p:txBody>
      </p:sp>
      <p:pic>
        <p:nvPicPr>
          <p:cNvPr id="25" name="Picture 9" descr="http://www.phase-a-matic-es.com/images/generator_dlc.jpe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50016" y="3898062"/>
            <a:ext cx="736122" cy="38735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46 CuadroTexto"/>
          <p:cNvSpPr txBox="1">
            <a:spLocks noChangeArrowheads="1"/>
          </p:cNvSpPr>
          <p:nvPr/>
        </p:nvSpPr>
        <p:spPr bwMode="auto">
          <a:xfrm>
            <a:off x="6089867" y="4251272"/>
            <a:ext cx="1007001" cy="35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txBody>
          <a:bodyPr wrap="square" lIns="76630" tIns="38315" rIns="76630" bIns="38315">
            <a:spAutoFit/>
          </a:bodyPr>
          <a:lstStyle/>
          <a:p>
            <a:r>
              <a:rPr lang="es-EC" i="1" kern="1200" dirty="0" smtClean="0">
                <a:latin typeface="Calibri" pitchFamily="34" charset="0"/>
                <a:cs typeface="Calibri" pitchFamily="34" charset="0"/>
              </a:rPr>
              <a:t>8,8 </a:t>
            </a:r>
            <a:r>
              <a:rPr lang="es-EC" i="1" kern="1200" dirty="0">
                <a:latin typeface="Calibri" pitchFamily="34" charset="0"/>
                <a:cs typeface="Calibri" pitchFamily="34" charset="0"/>
              </a:rPr>
              <a:t>MW</a:t>
            </a:r>
            <a:endParaRPr lang="es-ES" i="1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46 CuadroTexto"/>
          <p:cNvSpPr txBox="1">
            <a:spLocks noChangeArrowheads="1"/>
          </p:cNvSpPr>
          <p:nvPr/>
        </p:nvSpPr>
        <p:spPr bwMode="auto">
          <a:xfrm>
            <a:off x="4839925" y="3234073"/>
            <a:ext cx="1097321" cy="35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txBody>
          <a:bodyPr wrap="square" lIns="76630" tIns="38315" rIns="76630" bIns="38315">
            <a:spAutoFit/>
          </a:bodyPr>
          <a:lstStyle/>
          <a:p>
            <a:r>
              <a:rPr lang="es-EC" i="1" kern="1200" dirty="0">
                <a:latin typeface="Calibri" pitchFamily="34" charset="0"/>
                <a:cs typeface="Calibri" pitchFamily="34" charset="0"/>
              </a:rPr>
              <a:t>1,5 </a:t>
            </a:r>
            <a:r>
              <a:rPr lang="es-EC" i="1" kern="1200" dirty="0" err="1" smtClean="0">
                <a:latin typeface="Calibri" pitchFamily="34" charset="0"/>
                <a:cs typeface="Calibri" pitchFamily="34" charset="0"/>
              </a:rPr>
              <a:t>MWp</a:t>
            </a:r>
            <a:endParaRPr lang="es-ES" i="1" kern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5" name="Picture 11" descr="http://www.opex-energy.com/fotovoltaica/panel%20fotovoltaico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85899" y="3453404"/>
            <a:ext cx="490893" cy="3584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5 CuadroTexto"/>
          <p:cNvSpPr txBox="1">
            <a:spLocks noChangeArrowheads="1"/>
          </p:cNvSpPr>
          <p:nvPr/>
        </p:nvSpPr>
        <p:spPr bwMode="auto">
          <a:xfrm>
            <a:off x="6638106" y="2669062"/>
            <a:ext cx="816738" cy="26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630" tIns="38315" rIns="76630" bIns="38315">
            <a:spAutoFit/>
          </a:bodyPr>
          <a:lstStyle/>
          <a:p>
            <a:r>
              <a:rPr lang="es-EC" sz="1200" b="1" kern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I. BALTRA</a:t>
            </a:r>
          </a:p>
        </p:txBody>
      </p:sp>
      <p:sp>
        <p:nvSpPr>
          <p:cNvPr id="37" name="46 CuadroTexto"/>
          <p:cNvSpPr txBox="1">
            <a:spLocks noChangeArrowheads="1"/>
          </p:cNvSpPr>
          <p:nvPr/>
        </p:nvSpPr>
        <p:spPr bwMode="auto">
          <a:xfrm>
            <a:off x="6627996" y="2287186"/>
            <a:ext cx="1054270" cy="35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txBody>
          <a:bodyPr wrap="square" lIns="76630" tIns="38315" rIns="76630" bIns="38315">
            <a:spAutoFit/>
          </a:bodyPr>
          <a:lstStyle/>
          <a:p>
            <a:r>
              <a:rPr lang="es-EC" i="1" kern="1200" dirty="0">
                <a:latin typeface="Calibri" pitchFamily="34" charset="0"/>
                <a:cs typeface="Calibri" pitchFamily="34" charset="0"/>
              </a:rPr>
              <a:t>2,25 MW</a:t>
            </a:r>
            <a:endParaRPr lang="es-ES" i="1" kern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8" name="Imagen 37" descr="generador-eólico-24255507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4" b="100000" l="0" r="100000">
                        <a14:foregroundMark x1="32207" y1="25154" x2="32207" y2="25154"/>
                        <a14:foregroundMark x1="13897" y1="41692" x2="13897" y2="41692"/>
                        <a14:foregroundMark x1="10798" y1="37154" x2="10798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66" y="2026707"/>
            <a:ext cx="932132" cy="1137814"/>
          </a:xfrm>
          <a:prstGeom prst="rect">
            <a:avLst/>
          </a:prstGeom>
        </p:spPr>
      </p:pic>
      <p:sp>
        <p:nvSpPr>
          <p:cNvPr id="39" name="24 CuadroTexto"/>
          <p:cNvSpPr txBox="1">
            <a:spLocks noChangeArrowheads="1"/>
          </p:cNvSpPr>
          <p:nvPr/>
        </p:nvSpPr>
        <p:spPr bwMode="auto">
          <a:xfrm>
            <a:off x="4706905" y="3735383"/>
            <a:ext cx="1133769" cy="26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630" tIns="38315" rIns="76630" bIns="38315">
            <a:spAutoFit/>
          </a:bodyPr>
          <a:lstStyle/>
          <a:p>
            <a:r>
              <a:rPr lang="es-EC" sz="1200" b="1" kern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I. SANTA CRUZ</a:t>
            </a:r>
          </a:p>
        </p:txBody>
      </p:sp>
      <p:sp>
        <p:nvSpPr>
          <p:cNvPr id="40" name="42 CuadroTexto"/>
          <p:cNvSpPr txBox="1">
            <a:spLocks noChangeArrowheads="1"/>
          </p:cNvSpPr>
          <p:nvPr/>
        </p:nvSpPr>
        <p:spPr bwMode="auto">
          <a:xfrm>
            <a:off x="7226868" y="4090563"/>
            <a:ext cx="1059570" cy="35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txBody>
          <a:bodyPr wrap="square" lIns="76630" tIns="38315" rIns="76630" bIns="38315">
            <a:spAutoFit/>
          </a:bodyPr>
          <a:lstStyle/>
          <a:p>
            <a:r>
              <a:rPr lang="es-EC" i="1" dirty="0" smtClean="0">
                <a:latin typeface="Calibri" pitchFamily="34" charset="0"/>
                <a:cs typeface="Calibri" pitchFamily="34" charset="0"/>
              </a:rPr>
              <a:t>4,95</a:t>
            </a:r>
            <a:r>
              <a:rPr lang="es-EC" i="1" kern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C" i="1" kern="1200" dirty="0">
                <a:latin typeface="Calibri" pitchFamily="34" charset="0"/>
                <a:cs typeface="Calibri" pitchFamily="34" charset="0"/>
              </a:rPr>
              <a:t>MW</a:t>
            </a:r>
            <a:endParaRPr lang="es-ES" i="1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41 CuadroTexto"/>
          <p:cNvSpPr txBox="1">
            <a:spLocks noChangeArrowheads="1"/>
          </p:cNvSpPr>
          <p:nvPr/>
        </p:nvSpPr>
        <p:spPr bwMode="auto">
          <a:xfrm>
            <a:off x="8353188" y="2762392"/>
            <a:ext cx="1123483" cy="35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txBody>
          <a:bodyPr wrap="square" lIns="76630" tIns="38315" rIns="76630" bIns="38315">
            <a:spAutoFit/>
          </a:bodyPr>
          <a:lstStyle/>
          <a:p>
            <a:r>
              <a:rPr lang="es-EC" i="1" kern="1200" dirty="0">
                <a:latin typeface="Calibri" pitchFamily="34" charset="0"/>
                <a:cs typeface="Calibri" pitchFamily="34" charset="0"/>
              </a:rPr>
              <a:t>2,4 MW</a:t>
            </a:r>
            <a:endParaRPr lang="es-ES" i="1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27 CuadroTexto"/>
          <p:cNvSpPr txBox="1">
            <a:spLocks noChangeArrowheads="1"/>
          </p:cNvSpPr>
          <p:nvPr/>
        </p:nvSpPr>
        <p:spPr bwMode="auto">
          <a:xfrm>
            <a:off x="8319198" y="3619029"/>
            <a:ext cx="1328963" cy="26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630" tIns="38315" rIns="76630" bIns="38315">
            <a:spAutoFit/>
          </a:bodyPr>
          <a:lstStyle/>
          <a:p>
            <a:r>
              <a:rPr lang="es-EC" sz="1200" b="1" kern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I. SAN CRISTOBAL</a:t>
            </a:r>
          </a:p>
        </p:txBody>
      </p:sp>
      <p:pic>
        <p:nvPicPr>
          <p:cNvPr id="43" name="Picture 9" descr="http://www.phase-a-matic-es.com/images/generator_dlc.jpe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4883" y="3785193"/>
            <a:ext cx="628299" cy="3323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generador-eólico-24255507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4" b="100000" l="0" r="100000">
                        <a14:foregroundMark x1="32207" y1="25154" x2="32207" y2="25154"/>
                        <a14:foregroundMark x1="13897" y1="41692" x2="13897" y2="41692"/>
                        <a14:foregroundMark x1="10798" y1="37154" x2="10798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32" y="2564114"/>
            <a:ext cx="932132" cy="1137814"/>
          </a:xfrm>
          <a:prstGeom prst="rect">
            <a:avLst/>
          </a:prstGeom>
        </p:spPr>
      </p:pic>
      <p:sp>
        <p:nvSpPr>
          <p:cNvPr id="45" name="26 CuadroTexto"/>
          <p:cNvSpPr txBox="1">
            <a:spLocks noChangeArrowheads="1"/>
          </p:cNvSpPr>
          <p:nvPr/>
        </p:nvSpPr>
        <p:spPr bwMode="auto">
          <a:xfrm>
            <a:off x="5960659" y="4807606"/>
            <a:ext cx="993848" cy="26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630" tIns="38315" rIns="76630" bIns="38315">
            <a:spAutoFit/>
          </a:bodyPr>
          <a:lstStyle/>
          <a:p>
            <a:r>
              <a:rPr lang="es-EC" sz="1200" b="1" kern="12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I. FLOREANA</a:t>
            </a:r>
          </a:p>
        </p:txBody>
      </p:sp>
      <p:sp>
        <p:nvSpPr>
          <p:cNvPr id="47" name="30 CuadroTexto"/>
          <p:cNvSpPr txBox="1">
            <a:spLocks noChangeArrowheads="1"/>
          </p:cNvSpPr>
          <p:nvPr/>
        </p:nvSpPr>
        <p:spPr bwMode="auto">
          <a:xfrm>
            <a:off x="4205675" y="4877958"/>
            <a:ext cx="1127542" cy="35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txBody>
          <a:bodyPr wrap="square" lIns="76630" tIns="38315" rIns="76630" bIns="38315">
            <a:spAutoFit/>
          </a:bodyPr>
          <a:lstStyle/>
          <a:p>
            <a:r>
              <a:rPr lang="es-EC" i="1" kern="1200" dirty="0">
                <a:latin typeface="Calibri" pitchFamily="34" charset="0"/>
                <a:cs typeface="Calibri" pitchFamily="34" charset="0"/>
              </a:rPr>
              <a:t>20,9 </a:t>
            </a:r>
            <a:r>
              <a:rPr lang="es-EC" i="1" kern="1200" dirty="0" smtClean="0">
                <a:latin typeface="Calibri" pitchFamily="34" charset="0"/>
                <a:cs typeface="Calibri" pitchFamily="34" charset="0"/>
              </a:rPr>
              <a:t>kWp</a:t>
            </a:r>
            <a:endParaRPr lang="es-ES" i="1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31 CuadroTexto"/>
          <p:cNvSpPr txBox="1">
            <a:spLocks noChangeArrowheads="1"/>
          </p:cNvSpPr>
          <p:nvPr/>
        </p:nvSpPr>
        <p:spPr bwMode="auto">
          <a:xfrm>
            <a:off x="5381590" y="5551502"/>
            <a:ext cx="978326" cy="35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txBody>
          <a:bodyPr wrap="square" lIns="76630" tIns="38315" rIns="76630" bIns="38315">
            <a:spAutoFit/>
          </a:bodyPr>
          <a:lstStyle/>
          <a:p>
            <a:r>
              <a:rPr lang="es-EC" i="1" kern="1200" dirty="0" smtClean="0">
                <a:latin typeface="Calibri" pitchFamily="34" charset="0"/>
                <a:cs typeface="Calibri" pitchFamily="34" charset="0"/>
              </a:rPr>
              <a:t>197 </a:t>
            </a:r>
            <a:r>
              <a:rPr lang="es-EC" i="1" kern="1200" dirty="0">
                <a:latin typeface="Calibri" pitchFamily="34" charset="0"/>
                <a:cs typeface="Calibri" pitchFamily="34" charset="0"/>
              </a:rPr>
              <a:t>kW</a:t>
            </a:r>
            <a:endParaRPr lang="es-ES" i="1" kern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9" name="Picture 9" descr="http://www.phase-a-matic-es.com/images/generator_dlc.jpe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4854" y="5199827"/>
            <a:ext cx="679643" cy="35474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9" descr="jatropha_lea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8249557">
            <a:off x="5256898" y="5261960"/>
            <a:ext cx="285126" cy="26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1" descr="http://www.opex-energy.com/fotovoltaica/panel%20fotovoltaico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40228" y="4701707"/>
            <a:ext cx="490893" cy="3584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2" name="3 Rectángulo redondeado"/>
          <p:cNvSpPr/>
          <p:nvPr/>
        </p:nvSpPr>
        <p:spPr>
          <a:xfrm>
            <a:off x="27572" y="6031204"/>
            <a:ext cx="1433796" cy="37353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400" b="1" kern="1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SIMBOLOGÍA:</a:t>
            </a:r>
            <a:endParaRPr lang="es-EC" sz="2000" b="1" kern="12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28 CuadroTexto"/>
          <p:cNvSpPr txBox="1">
            <a:spLocks noChangeArrowheads="1"/>
          </p:cNvSpPr>
          <p:nvPr/>
        </p:nvSpPr>
        <p:spPr bwMode="auto">
          <a:xfrm>
            <a:off x="7007445" y="6286177"/>
            <a:ext cx="1570519" cy="37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630" tIns="38315" rIns="76630" bIns="38315">
            <a:spAutoFit/>
          </a:bodyPr>
          <a:lstStyle/>
          <a:p>
            <a:pPr>
              <a:lnSpc>
                <a:spcPct val="80000"/>
              </a:lnSpc>
            </a:pPr>
            <a:r>
              <a:rPr lang="es-EC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Termoeléctrica con aceite de </a:t>
            </a:r>
            <a:r>
              <a:rPr lang="es-EC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jatropha</a:t>
            </a:r>
            <a:endParaRPr lang="es-EC" sz="12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27 CuadroTexto"/>
          <p:cNvSpPr txBox="1">
            <a:spLocks noChangeArrowheads="1"/>
          </p:cNvSpPr>
          <p:nvPr/>
        </p:nvSpPr>
        <p:spPr bwMode="auto">
          <a:xfrm>
            <a:off x="3449988" y="6332535"/>
            <a:ext cx="887803" cy="23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630" tIns="38315" rIns="76630" bIns="38315">
            <a:spAutoFit/>
          </a:bodyPr>
          <a:lstStyle/>
          <a:p>
            <a:pPr>
              <a:lnSpc>
                <a:spcPct val="80000"/>
              </a:lnSpc>
            </a:pPr>
            <a:r>
              <a:rPr lang="es-EC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Eólica</a:t>
            </a:r>
          </a:p>
        </p:txBody>
      </p:sp>
      <p:sp>
        <p:nvSpPr>
          <p:cNvPr id="55" name="28 CuadroTexto"/>
          <p:cNvSpPr txBox="1">
            <a:spLocks noChangeArrowheads="1"/>
          </p:cNvSpPr>
          <p:nvPr/>
        </p:nvSpPr>
        <p:spPr bwMode="auto">
          <a:xfrm>
            <a:off x="4904364" y="6324895"/>
            <a:ext cx="1541949" cy="23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630" tIns="38315" rIns="76630" bIns="38315">
            <a:spAutoFit/>
          </a:bodyPr>
          <a:lstStyle/>
          <a:p>
            <a:pPr>
              <a:lnSpc>
                <a:spcPct val="80000"/>
              </a:lnSpc>
            </a:pPr>
            <a:r>
              <a:rPr lang="es-EC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Termoeléctrica</a:t>
            </a:r>
          </a:p>
        </p:txBody>
      </p:sp>
      <p:sp>
        <p:nvSpPr>
          <p:cNvPr id="56" name="29 CuadroTexto"/>
          <p:cNvSpPr txBox="1">
            <a:spLocks noChangeArrowheads="1"/>
          </p:cNvSpPr>
          <p:nvPr/>
        </p:nvSpPr>
        <p:spPr bwMode="auto">
          <a:xfrm>
            <a:off x="8967541" y="6321520"/>
            <a:ext cx="1067755" cy="26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630" tIns="38315" rIns="76630" bIns="38315">
            <a:spAutoFit/>
          </a:bodyPr>
          <a:lstStyle/>
          <a:p>
            <a:r>
              <a:rPr lang="es-EC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Fotovoltaica</a:t>
            </a:r>
          </a:p>
        </p:txBody>
      </p:sp>
      <p:pic>
        <p:nvPicPr>
          <p:cNvPr id="57" name="Imagen 56" descr="generador-eólico-24255507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54" b="100000" l="0" r="100000">
                        <a14:foregroundMark x1="32207" y1="25154" x2="32207" y2="25154"/>
                        <a14:foregroundMark x1="13897" y1="41692" x2="13897" y2="41692"/>
                        <a14:foregroundMark x1="10798" y1="37154" x2="10798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96" y="5951314"/>
            <a:ext cx="584415" cy="713371"/>
          </a:xfrm>
          <a:prstGeom prst="rect">
            <a:avLst/>
          </a:prstGeom>
        </p:spPr>
      </p:pic>
      <p:pic>
        <p:nvPicPr>
          <p:cNvPr id="58" name="Picture 9" descr="http://www.phase-a-matic-es.com/images/generator_dlc.jpe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93255" y="6240610"/>
            <a:ext cx="679643" cy="35474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9" descr="http://www.phase-a-matic-es.com/images/generator_dlc.jpe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0601" y="6250827"/>
            <a:ext cx="679643" cy="35474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9" descr="jatropha_lea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8249557">
            <a:off x="6129291" y="6288255"/>
            <a:ext cx="285126" cy="26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11" descr="http://www.opex-energy.com/fotovoltaica/panel%20fotovoltaico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19217" y="6273334"/>
            <a:ext cx="490893" cy="3584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2" name="Rectángulo 61"/>
          <p:cNvSpPr/>
          <p:nvPr/>
        </p:nvSpPr>
        <p:spPr>
          <a:xfrm>
            <a:off x="8277421" y="3837754"/>
            <a:ext cx="1737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3.163 clientes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3" name="Rectángulo 62"/>
          <p:cNvSpPr/>
          <p:nvPr/>
        </p:nvSpPr>
        <p:spPr>
          <a:xfrm>
            <a:off x="4365341" y="3956750"/>
            <a:ext cx="1737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6.367 clientes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4" name="Rectángulo 63"/>
          <p:cNvSpPr/>
          <p:nvPr/>
        </p:nvSpPr>
        <p:spPr>
          <a:xfrm>
            <a:off x="1973561" y="3582011"/>
            <a:ext cx="1737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1.175 clientes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5" name="Rectángulo 64"/>
          <p:cNvSpPr/>
          <p:nvPr/>
        </p:nvSpPr>
        <p:spPr>
          <a:xfrm>
            <a:off x="5960659" y="5005422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76 clientes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6" name="Picture 11" descr="http://www.opex-energy.com/fotovoltaica/panel%20fotovoltaico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2939" y="2893835"/>
            <a:ext cx="490893" cy="3584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7" name="46 CuadroTexto"/>
          <p:cNvSpPr txBox="1">
            <a:spLocks noChangeArrowheads="1"/>
          </p:cNvSpPr>
          <p:nvPr/>
        </p:nvSpPr>
        <p:spPr bwMode="auto">
          <a:xfrm>
            <a:off x="4639965" y="1970745"/>
            <a:ext cx="1497240" cy="32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txBody>
          <a:bodyPr wrap="square" lIns="76630" tIns="38315" rIns="76630" bIns="38315">
            <a:spAutoFit/>
          </a:bodyPr>
          <a:lstStyle/>
          <a:p>
            <a:r>
              <a:rPr lang="es-EC" sz="1600" i="1" dirty="0" smtClean="0">
                <a:latin typeface="Calibri" pitchFamily="34" charset="0"/>
                <a:cs typeface="Calibri" pitchFamily="34" charset="0"/>
              </a:rPr>
              <a:t>0,068</a:t>
            </a:r>
            <a:r>
              <a:rPr lang="es-EC" sz="1600" i="1" kern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EC" sz="1600" i="1" kern="1200" dirty="0" err="1" smtClean="0">
                <a:latin typeface="Calibri" pitchFamily="34" charset="0"/>
                <a:cs typeface="Calibri" pitchFamily="34" charset="0"/>
              </a:rPr>
              <a:t>MWp</a:t>
            </a:r>
            <a:endParaRPr lang="es-ES" sz="1600" i="1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" name="46 CuadroTexto"/>
          <p:cNvSpPr txBox="1">
            <a:spLocks noChangeArrowheads="1"/>
          </p:cNvSpPr>
          <p:nvPr/>
        </p:nvSpPr>
        <p:spPr bwMode="auto">
          <a:xfrm>
            <a:off x="6721071" y="3038071"/>
            <a:ext cx="1497240" cy="32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txBody>
          <a:bodyPr wrap="square" lIns="76630" tIns="38315" rIns="76630" bIns="38315">
            <a:spAutoFit/>
          </a:bodyPr>
          <a:lstStyle/>
          <a:p>
            <a:r>
              <a:rPr lang="es-EC" sz="1600" i="1" dirty="0">
                <a:latin typeface="Calibri" pitchFamily="34" charset="0"/>
                <a:cs typeface="Calibri" pitchFamily="34" charset="0"/>
              </a:rPr>
              <a:t>1</a:t>
            </a:r>
            <a:r>
              <a:rPr lang="es-EC" sz="1600" i="1" kern="1200" dirty="0" smtClean="0">
                <a:latin typeface="Calibri" pitchFamily="34" charset="0"/>
                <a:cs typeface="Calibri" pitchFamily="34" charset="0"/>
              </a:rPr>
              <a:t> MW</a:t>
            </a:r>
            <a:endParaRPr lang="es-ES" sz="1600" i="1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0" name="27 CuadroTexto"/>
          <p:cNvSpPr txBox="1">
            <a:spLocks noChangeArrowheads="1"/>
          </p:cNvSpPr>
          <p:nvPr/>
        </p:nvSpPr>
        <p:spPr bwMode="auto">
          <a:xfrm>
            <a:off x="1780923" y="6273334"/>
            <a:ext cx="1257211" cy="3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630" tIns="38315" rIns="76630" bIns="38315">
            <a:spAutoFit/>
          </a:bodyPr>
          <a:lstStyle/>
          <a:p>
            <a:pPr>
              <a:lnSpc>
                <a:spcPct val="80000"/>
              </a:lnSpc>
            </a:pPr>
            <a:r>
              <a:rPr lang="es-EC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Almacenamiento</a:t>
            </a:r>
          </a:p>
          <a:p>
            <a:pPr>
              <a:lnSpc>
                <a:spcPct val="80000"/>
              </a:lnSpc>
            </a:pPr>
            <a:r>
              <a:rPr lang="es-EC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Baterías</a:t>
            </a:r>
            <a:endParaRPr lang="es-EC" sz="12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28" y="6215066"/>
            <a:ext cx="476014" cy="47601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1" name="Imagen 70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05" y="3130501"/>
            <a:ext cx="239956" cy="23995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47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  <p:bldP spid="34" grpId="0"/>
      <p:bldP spid="36" grpId="0"/>
      <p:bldP spid="37" grpId="0"/>
      <p:bldP spid="39" grpId="0"/>
      <p:bldP spid="40" grpId="0"/>
      <p:bldP spid="41" grpId="0"/>
      <p:bldP spid="42" grpId="0"/>
      <p:bldP spid="45" grpId="0"/>
      <p:bldP spid="47" grpId="0"/>
      <p:bldP spid="48" grpId="0"/>
      <p:bldP spid="52" grpId="0"/>
      <p:bldP spid="53" grpId="0"/>
      <p:bldP spid="54" grpId="0"/>
      <p:bldP spid="55" grpId="0"/>
      <p:bldP spid="56" grpId="0"/>
      <p:bldP spid="62" grpId="0"/>
      <p:bldP spid="63" grpId="0"/>
      <p:bldP spid="64" grpId="0"/>
      <p:bldP spid="65" grpId="0"/>
      <p:bldP spid="67" grpId="0"/>
      <p:bldP spid="68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0" y="256754"/>
            <a:ext cx="11794230" cy="2833555"/>
            <a:chOff x="0" y="351347"/>
            <a:chExt cx="11794230" cy="2833555"/>
          </a:xfrm>
        </p:grpSpPr>
        <p:pic>
          <p:nvPicPr>
            <p:cNvPr id="11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5" name="object 19"/>
            <p:cNvSpPr/>
            <p:nvPr/>
          </p:nvSpPr>
          <p:spPr>
            <a:xfrm>
              <a:off x="1228097" y="351347"/>
              <a:ext cx="8092556" cy="677916"/>
            </a:xfrm>
            <a:custGeom>
              <a:avLst/>
              <a:gdLst/>
              <a:ahLst/>
              <a:cxnLst/>
              <a:rect l="l" t="t" r="r" b="b"/>
              <a:pathLst>
                <a:path w="6411734" h="941704">
                  <a:moveTo>
                    <a:pt x="6254762" y="0"/>
                  </a:moveTo>
                  <a:lnTo>
                    <a:pt x="149873" y="158"/>
                  </a:lnTo>
                  <a:lnTo>
                    <a:pt x="107569" y="7928"/>
                  </a:lnTo>
                  <a:lnTo>
                    <a:pt x="70065" y="26219"/>
                  </a:lnTo>
                  <a:lnTo>
                    <a:pt x="38994" y="53402"/>
                  </a:lnTo>
                  <a:lnTo>
                    <a:pt x="15987" y="87848"/>
                  </a:lnTo>
                  <a:lnTo>
                    <a:pt x="2678" y="127927"/>
                  </a:lnTo>
                  <a:lnTo>
                    <a:pt x="0" y="156972"/>
                  </a:lnTo>
                  <a:lnTo>
                    <a:pt x="158" y="791835"/>
                  </a:lnTo>
                  <a:lnTo>
                    <a:pt x="7931" y="834107"/>
                  </a:lnTo>
                  <a:lnTo>
                    <a:pt x="26230" y="871603"/>
                  </a:lnTo>
                  <a:lnTo>
                    <a:pt x="53420" y="902681"/>
                  </a:lnTo>
                  <a:lnTo>
                    <a:pt x="87869" y="925701"/>
                  </a:lnTo>
                  <a:lnTo>
                    <a:pt x="127946" y="939022"/>
                  </a:lnTo>
                  <a:lnTo>
                    <a:pt x="156984" y="941704"/>
                  </a:lnTo>
                  <a:lnTo>
                    <a:pt x="6261855" y="941547"/>
                  </a:lnTo>
                  <a:lnTo>
                    <a:pt x="6304130" y="933767"/>
                  </a:lnTo>
                  <a:lnTo>
                    <a:pt x="6341628" y="915455"/>
                  </a:lnTo>
                  <a:lnTo>
                    <a:pt x="6372708" y="888254"/>
                  </a:lnTo>
                  <a:lnTo>
                    <a:pt x="6395730" y="853803"/>
                  </a:lnTo>
                  <a:lnTo>
                    <a:pt x="6409052" y="813744"/>
                  </a:lnTo>
                  <a:lnTo>
                    <a:pt x="6411734" y="784732"/>
                  </a:lnTo>
                  <a:lnTo>
                    <a:pt x="6411576" y="149869"/>
                  </a:lnTo>
                  <a:lnTo>
                    <a:pt x="6403796" y="107556"/>
                  </a:lnTo>
                  <a:lnTo>
                    <a:pt x="6385485" y="70050"/>
                  </a:lnTo>
                  <a:lnTo>
                    <a:pt x="6358283" y="38982"/>
                  </a:lnTo>
                  <a:lnTo>
                    <a:pt x="6323832" y="15982"/>
                  </a:lnTo>
                  <a:lnTo>
                    <a:pt x="6283773" y="2677"/>
                  </a:lnTo>
                  <a:lnTo>
                    <a:pt x="6254762" y="0"/>
                  </a:lnTo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</a:rPr>
                <a:t>APORTE DE FUENTES DE GENERACIÓN DE ENERGÍA</a:t>
              </a:r>
              <a:endParaRPr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Pentágono 15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815685" y="1092714"/>
            <a:ext cx="6423990" cy="385155"/>
          </a:xfrm>
          <a:prstGeom prst="rect">
            <a:avLst/>
          </a:prstGeom>
          <a:noFill/>
        </p:spPr>
        <p:txBody>
          <a:bodyPr wrap="square" lIns="76630" tIns="38315" rIns="76630" bIns="38315" rtlCol="0">
            <a:spAutoFit/>
          </a:bodyPr>
          <a:lstStyle/>
          <a:p>
            <a:pPr marL="287352" indent="-287352" algn="just">
              <a:buFont typeface="Wingdings" panose="05000000000000000000" pitchFamily="2" charset="2"/>
              <a:buChar char="ü"/>
            </a:pPr>
            <a:r>
              <a:rPr lang="es-EC" sz="2000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Aporte de fuentes de energías renovables</a:t>
            </a:r>
            <a:r>
              <a:rPr lang="es-EC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s-EC" sz="20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5397332"/>
              </p:ext>
            </p:extLst>
          </p:nvPr>
        </p:nvGraphicFramePr>
        <p:xfrm>
          <a:off x="1463933" y="1785646"/>
          <a:ext cx="7856720" cy="5086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253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Graphic spid="1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0" y="256754"/>
            <a:ext cx="11794230" cy="2833555"/>
            <a:chOff x="0" y="351347"/>
            <a:chExt cx="11794230" cy="2833555"/>
          </a:xfrm>
        </p:grpSpPr>
        <p:pic>
          <p:nvPicPr>
            <p:cNvPr id="26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9" name="object 19"/>
            <p:cNvSpPr/>
            <p:nvPr/>
          </p:nvSpPr>
          <p:spPr>
            <a:xfrm>
              <a:off x="1228097" y="351347"/>
              <a:ext cx="8092556" cy="677916"/>
            </a:xfrm>
            <a:custGeom>
              <a:avLst/>
              <a:gdLst/>
              <a:ahLst/>
              <a:cxnLst/>
              <a:rect l="l" t="t" r="r" b="b"/>
              <a:pathLst>
                <a:path w="6411734" h="941704">
                  <a:moveTo>
                    <a:pt x="6254762" y="0"/>
                  </a:moveTo>
                  <a:lnTo>
                    <a:pt x="149873" y="158"/>
                  </a:lnTo>
                  <a:lnTo>
                    <a:pt x="107569" y="7928"/>
                  </a:lnTo>
                  <a:lnTo>
                    <a:pt x="70065" y="26219"/>
                  </a:lnTo>
                  <a:lnTo>
                    <a:pt x="38994" y="53402"/>
                  </a:lnTo>
                  <a:lnTo>
                    <a:pt x="15987" y="87848"/>
                  </a:lnTo>
                  <a:lnTo>
                    <a:pt x="2678" y="127927"/>
                  </a:lnTo>
                  <a:lnTo>
                    <a:pt x="0" y="156972"/>
                  </a:lnTo>
                  <a:lnTo>
                    <a:pt x="158" y="791835"/>
                  </a:lnTo>
                  <a:lnTo>
                    <a:pt x="7931" y="834107"/>
                  </a:lnTo>
                  <a:lnTo>
                    <a:pt x="26230" y="871603"/>
                  </a:lnTo>
                  <a:lnTo>
                    <a:pt x="53420" y="902681"/>
                  </a:lnTo>
                  <a:lnTo>
                    <a:pt x="87869" y="925701"/>
                  </a:lnTo>
                  <a:lnTo>
                    <a:pt x="127946" y="939022"/>
                  </a:lnTo>
                  <a:lnTo>
                    <a:pt x="156984" y="941704"/>
                  </a:lnTo>
                  <a:lnTo>
                    <a:pt x="6261855" y="941547"/>
                  </a:lnTo>
                  <a:lnTo>
                    <a:pt x="6304130" y="933767"/>
                  </a:lnTo>
                  <a:lnTo>
                    <a:pt x="6341628" y="915455"/>
                  </a:lnTo>
                  <a:lnTo>
                    <a:pt x="6372708" y="888254"/>
                  </a:lnTo>
                  <a:lnTo>
                    <a:pt x="6395730" y="853803"/>
                  </a:lnTo>
                  <a:lnTo>
                    <a:pt x="6409052" y="813744"/>
                  </a:lnTo>
                  <a:lnTo>
                    <a:pt x="6411734" y="784732"/>
                  </a:lnTo>
                  <a:lnTo>
                    <a:pt x="6411576" y="149869"/>
                  </a:lnTo>
                  <a:lnTo>
                    <a:pt x="6403796" y="107556"/>
                  </a:lnTo>
                  <a:lnTo>
                    <a:pt x="6385485" y="70050"/>
                  </a:lnTo>
                  <a:lnTo>
                    <a:pt x="6358283" y="38982"/>
                  </a:lnTo>
                  <a:lnTo>
                    <a:pt x="6323832" y="15982"/>
                  </a:lnTo>
                  <a:lnTo>
                    <a:pt x="6283773" y="2677"/>
                  </a:lnTo>
                  <a:lnTo>
                    <a:pt x="6254762" y="0"/>
                  </a:lnTo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</a:rPr>
                <a:t>Isla San Cristóbal </a:t>
              </a:r>
            </a:p>
            <a:p>
              <a:pPr algn="ctr"/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</a:rPr>
                <a:t>Generación Eléctrica 2015</a:t>
              </a:r>
              <a:endParaRPr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Pentágono 2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</p:grpSp>
      <p:pic>
        <p:nvPicPr>
          <p:cNvPr id="32" name="Imagen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934" y="2364544"/>
            <a:ext cx="2286674" cy="1943982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542" y="4142234"/>
            <a:ext cx="2852953" cy="196140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8744" r="4833"/>
          <a:stretch/>
        </p:blipFill>
        <p:spPr>
          <a:xfrm>
            <a:off x="297801" y="1905091"/>
            <a:ext cx="2682817" cy="2182950"/>
          </a:xfrm>
          <a:prstGeom prst="rect">
            <a:avLst/>
          </a:prstGeom>
        </p:spPr>
      </p:pic>
      <p:sp>
        <p:nvSpPr>
          <p:cNvPr id="37" name="Rectángulo 1"/>
          <p:cNvSpPr/>
          <p:nvPr/>
        </p:nvSpPr>
        <p:spPr>
          <a:xfrm>
            <a:off x="286047" y="4227674"/>
            <a:ext cx="2682817" cy="2031325"/>
          </a:xfrm>
          <a:prstGeom prst="rect">
            <a:avLst/>
          </a:prstGeom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El Sistema Térmico generó: 12.454 </a:t>
            </a:r>
            <a:r>
              <a:rPr lang="es-ES" b="1" dirty="0" err="1" smtClean="0"/>
              <a:t>MWh</a:t>
            </a:r>
            <a:endParaRPr lang="es-ES" b="1" dirty="0" smtClean="0"/>
          </a:p>
          <a:p>
            <a:pPr algn="ctr"/>
            <a:r>
              <a:rPr lang="es-ES" b="1" dirty="0" smtClean="0"/>
              <a:t>Aportando en mayor porcentaje en los meses de mayor demanda cuando el recurso eólico es escaso.</a:t>
            </a:r>
          </a:p>
        </p:txBody>
      </p:sp>
      <p:sp>
        <p:nvSpPr>
          <p:cNvPr id="38" name="Rectángulo 1"/>
          <p:cNvSpPr/>
          <p:nvPr/>
        </p:nvSpPr>
        <p:spPr>
          <a:xfrm>
            <a:off x="9053824" y="4440083"/>
            <a:ext cx="2947676" cy="2031325"/>
          </a:xfrm>
          <a:prstGeom prst="rect">
            <a:avLst/>
          </a:prstGeom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El Sistema Eólico generó:</a:t>
            </a:r>
          </a:p>
          <a:p>
            <a:pPr algn="ctr"/>
            <a:r>
              <a:rPr lang="es-ES" b="1" dirty="0" smtClean="0"/>
              <a:t>3.396 </a:t>
            </a:r>
            <a:r>
              <a:rPr lang="es-ES" b="1" dirty="0" err="1" smtClean="0"/>
              <a:t>MWh</a:t>
            </a:r>
            <a:endParaRPr lang="es-ES" b="1" dirty="0" smtClean="0"/>
          </a:p>
          <a:p>
            <a:pPr algn="ctr"/>
            <a:r>
              <a:rPr lang="es-ES" b="1" dirty="0" smtClean="0"/>
              <a:t>Evitando </a:t>
            </a:r>
            <a:r>
              <a:rPr lang="es-ES" b="1" dirty="0"/>
              <a:t>la emisión </a:t>
            </a:r>
            <a:r>
              <a:rPr lang="es-ES" b="1" dirty="0" smtClean="0"/>
              <a:t>de 2.206 </a:t>
            </a:r>
            <a:r>
              <a:rPr lang="es-ES" b="1" dirty="0"/>
              <a:t>ton </a:t>
            </a:r>
            <a:r>
              <a:rPr lang="es-ES" b="1" dirty="0" smtClean="0"/>
              <a:t>CO2</a:t>
            </a:r>
          </a:p>
          <a:p>
            <a:pPr algn="ctr"/>
            <a:r>
              <a:rPr lang="es-ES" b="1" dirty="0" smtClean="0"/>
              <a:t>273.239 </a:t>
            </a:r>
            <a:r>
              <a:rPr lang="es-ES" b="1" dirty="0"/>
              <a:t>galones de diésel </a:t>
            </a:r>
            <a:r>
              <a:rPr lang="es-ES" b="1" dirty="0" smtClean="0"/>
              <a:t>evitado, que produjo un ahorro de </a:t>
            </a:r>
            <a:r>
              <a:rPr lang="es-ES" b="1" dirty="0"/>
              <a:t>USD </a:t>
            </a:r>
            <a:r>
              <a:rPr lang="es-ES" b="1" dirty="0" smtClean="0"/>
              <a:t>251.029,90</a:t>
            </a:r>
            <a:endParaRPr lang="es-ES" b="1" dirty="0"/>
          </a:p>
        </p:txBody>
      </p:sp>
      <p:sp>
        <p:nvSpPr>
          <p:cNvPr id="39" name="Rectángulo 1"/>
          <p:cNvSpPr/>
          <p:nvPr/>
        </p:nvSpPr>
        <p:spPr>
          <a:xfrm>
            <a:off x="5860193" y="4496321"/>
            <a:ext cx="2877097" cy="2031325"/>
          </a:xfrm>
          <a:prstGeom prst="rect">
            <a:avLst/>
          </a:prstGeom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El Sistema Solar generó:</a:t>
            </a:r>
          </a:p>
          <a:p>
            <a:pPr algn="ctr"/>
            <a:r>
              <a:rPr lang="es-ES" b="1" dirty="0" smtClean="0"/>
              <a:t>15,86 </a:t>
            </a:r>
            <a:r>
              <a:rPr lang="es-ES" b="1" dirty="0" err="1" smtClean="0"/>
              <a:t>MWh</a:t>
            </a:r>
            <a:endParaRPr lang="es-ES" b="1" dirty="0"/>
          </a:p>
          <a:p>
            <a:pPr algn="ctr"/>
            <a:r>
              <a:rPr lang="es-ES" b="1" dirty="0"/>
              <a:t>Evitando la emisión de </a:t>
            </a:r>
            <a:r>
              <a:rPr lang="es-ES" b="1" dirty="0" smtClean="0"/>
              <a:t>10,3 </a:t>
            </a:r>
            <a:r>
              <a:rPr lang="es-ES" b="1" dirty="0"/>
              <a:t>ton CO2</a:t>
            </a:r>
          </a:p>
          <a:p>
            <a:pPr algn="ctr"/>
            <a:r>
              <a:rPr lang="es-ES" b="1" dirty="0" smtClean="0"/>
              <a:t>1.276 </a:t>
            </a:r>
            <a:r>
              <a:rPr lang="es-ES" b="1" dirty="0"/>
              <a:t>galones de diésel evitado, que produjo un ahorro de USD </a:t>
            </a:r>
            <a:r>
              <a:rPr lang="es-ES" b="1" dirty="0" smtClean="0"/>
              <a:t>1.172,89</a:t>
            </a:r>
            <a:endParaRPr lang="es-ES" b="1" dirty="0"/>
          </a:p>
        </p:txBody>
      </p:sp>
      <p:sp>
        <p:nvSpPr>
          <p:cNvPr id="41" name="Flecha derecha 40"/>
          <p:cNvSpPr/>
          <p:nvPr/>
        </p:nvSpPr>
        <p:spPr>
          <a:xfrm>
            <a:off x="7699721" y="2386456"/>
            <a:ext cx="376580" cy="1165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Flecha abajo 41"/>
          <p:cNvSpPr/>
          <p:nvPr/>
        </p:nvSpPr>
        <p:spPr>
          <a:xfrm>
            <a:off x="6796267" y="4172353"/>
            <a:ext cx="447675" cy="3239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Flecha izquierda 42"/>
          <p:cNvSpPr/>
          <p:nvPr/>
        </p:nvSpPr>
        <p:spPr>
          <a:xfrm>
            <a:off x="3025235" y="2486978"/>
            <a:ext cx="485775" cy="10191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44" name="Gráfico 43"/>
          <p:cNvGraphicFramePr>
            <a:graphicFrameLocks/>
          </p:cNvGraphicFramePr>
          <p:nvPr>
            <p:extLst/>
          </p:nvPr>
        </p:nvGraphicFramePr>
        <p:xfrm>
          <a:off x="2641947" y="1097746"/>
          <a:ext cx="5881484" cy="3478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75096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Graphic spid="4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256754"/>
            <a:ext cx="11794230" cy="2833555"/>
            <a:chOff x="0" y="351347"/>
            <a:chExt cx="11794230" cy="283355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0" name="object 19"/>
            <p:cNvSpPr/>
            <p:nvPr/>
          </p:nvSpPr>
          <p:spPr>
            <a:xfrm>
              <a:off x="1228097" y="351347"/>
              <a:ext cx="8092556" cy="677916"/>
            </a:xfrm>
            <a:custGeom>
              <a:avLst/>
              <a:gdLst/>
              <a:ahLst/>
              <a:cxnLst/>
              <a:rect l="l" t="t" r="r" b="b"/>
              <a:pathLst>
                <a:path w="6411734" h="941704">
                  <a:moveTo>
                    <a:pt x="6254762" y="0"/>
                  </a:moveTo>
                  <a:lnTo>
                    <a:pt x="149873" y="158"/>
                  </a:lnTo>
                  <a:lnTo>
                    <a:pt x="107569" y="7928"/>
                  </a:lnTo>
                  <a:lnTo>
                    <a:pt x="70065" y="26219"/>
                  </a:lnTo>
                  <a:lnTo>
                    <a:pt x="38994" y="53402"/>
                  </a:lnTo>
                  <a:lnTo>
                    <a:pt x="15987" y="87848"/>
                  </a:lnTo>
                  <a:lnTo>
                    <a:pt x="2678" y="127927"/>
                  </a:lnTo>
                  <a:lnTo>
                    <a:pt x="0" y="156972"/>
                  </a:lnTo>
                  <a:lnTo>
                    <a:pt x="158" y="791835"/>
                  </a:lnTo>
                  <a:lnTo>
                    <a:pt x="7931" y="834107"/>
                  </a:lnTo>
                  <a:lnTo>
                    <a:pt x="26230" y="871603"/>
                  </a:lnTo>
                  <a:lnTo>
                    <a:pt x="53420" y="902681"/>
                  </a:lnTo>
                  <a:lnTo>
                    <a:pt x="87869" y="925701"/>
                  </a:lnTo>
                  <a:lnTo>
                    <a:pt x="127946" y="939022"/>
                  </a:lnTo>
                  <a:lnTo>
                    <a:pt x="156984" y="941704"/>
                  </a:lnTo>
                  <a:lnTo>
                    <a:pt x="6261855" y="941547"/>
                  </a:lnTo>
                  <a:lnTo>
                    <a:pt x="6304130" y="933767"/>
                  </a:lnTo>
                  <a:lnTo>
                    <a:pt x="6341628" y="915455"/>
                  </a:lnTo>
                  <a:lnTo>
                    <a:pt x="6372708" y="888254"/>
                  </a:lnTo>
                  <a:lnTo>
                    <a:pt x="6395730" y="853803"/>
                  </a:lnTo>
                  <a:lnTo>
                    <a:pt x="6409052" y="813744"/>
                  </a:lnTo>
                  <a:lnTo>
                    <a:pt x="6411734" y="784732"/>
                  </a:lnTo>
                  <a:lnTo>
                    <a:pt x="6411576" y="149869"/>
                  </a:lnTo>
                  <a:lnTo>
                    <a:pt x="6403796" y="107556"/>
                  </a:lnTo>
                  <a:lnTo>
                    <a:pt x="6385485" y="70050"/>
                  </a:lnTo>
                  <a:lnTo>
                    <a:pt x="6358283" y="38982"/>
                  </a:lnTo>
                  <a:lnTo>
                    <a:pt x="6323832" y="15982"/>
                  </a:lnTo>
                  <a:lnTo>
                    <a:pt x="6283773" y="2677"/>
                  </a:lnTo>
                  <a:lnTo>
                    <a:pt x="6254762" y="0"/>
                  </a:lnTo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</a:rPr>
                <a:t>Isla Santa Cruz</a:t>
              </a:r>
            </a:p>
            <a:p>
              <a:pPr algn="ctr"/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</a:rPr>
                <a:t>Generación Eléctrica 2015</a:t>
              </a:r>
              <a:endParaRPr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Pentágono 10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</p:grpSp>
      <p:graphicFrame>
        <p:nvGraphicFramePr>
          <p:cNvPr id="13" name="Gráfico 12"/>
          <p:cNvGraphicFramePr>
            <a:graphicFrameLocks/>
          </p:cNvGraphicFramePr>
          <p:nvPr>
            <p:extLst/>
          </p:nvPr>
        </p:nvGraphicFramePr>
        <p:xfrm>
          <a:off x="2028183" y="1392477"/>
          <a:ext cx="5614988" cy="3395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Flecha izquierda 13"/>
          <p:cNvSpPr/>
          <p:nvPr/>
        </p:nvSpPr>
        <p:spPr>
          <a:xfrm>
            <a:off x="1992545" y="2581275"/>
            <a:ext cx="427893" cy="8096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4" y="2300177"/>
            <a:ext cx="1825953" cy="1767052"/>
          </a:xfrm>
          <a:prstGeom prst="rect">
            <a:avLst/>
          </a:prstGeom>
        </p:spPr>
      </p:pic>
      <p:sp>
        <p:nvSpPr>
          <p:cNvPr id="16" name="Rectángulo 1"/>
          <p:cNvSpPr/>
          <p:nvPr/>
        </p:nvSpPr>
        <p:spPr>
          <a:xfrm>
            <a:off x="104824" y="4276211"/>
            <a:ext cx="2829082" cy="1754326"/>
          </a:xfrm>
          <a:prstGeom prst="rect">
            <a:avLst/>
          </a:prstGeom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El Sistema Térmico generó:</a:t>
            </a:r>
          </a:p>
          <a:p>
            <a:pPr algn="ctr"/>
            <a:r>
              <a:rPr lang="es-ES" b="1" dirty="0" smtClean="0"/>
              <a:t>27.892 </a:t>
            </a:r>
            <a:r>
              <a:rPr lang="es-ES" b="1" dirty="0" err="1" smtClean="0"/>
              <a:t>MWh</a:t>
            </a:r>
            <a:r>
              <a:rPr lang="es-ES" b="1" dirty="0" smtClean="0"/>
              <a:t>.</a:t>
            </a:r>
          </a:p>
          <a:p>
            <a:pPr algn="ctr"/>
            <a:r>
              <a:rPr lang="es-ES" b="1" dirty="0" smtClean="0"/>
              <a:t>Abasteciendo toda la demanda hasta la entrada de los proyectos de Energía Renovable.</a:t>
            </a:r>
            <a:endParaRPr lang="es-EC" b="1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53" y="1199319"/>
            <a:ext cx="2032052" cy="2550026"/>
          </a:xfrm>
          <a:prstGeom prst="rect">
            <a:avLst/>
          </a:prstGeom>
        </p:spPr>
      </p:pic>
      <p:sp>
        <p:nvSpPr>
          <p:cNvPr id="18" name="Rectángulo 1"/>
          <p:cNvSpPr/>
          <p:nvPr/>
        </p:nvSpPr>
        <p:spPr>
          <a:xfrm>
            <a:off x="9135221" y="3819014"/>
            <a:ext cx="2757467" cy="1754326"/>
          </a:xfrm>
          <a:prstGeom prst="rect">
            <a:avLst/>
          </a:prstGeom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El nuevo sistema Eólico – Baltra generó: 2.947 </a:t>
            </a:r>
            <a:r>
              <a:rPr lang="es-ES" b="1" dirty="0" err="1" smtClean="0"/>
              <a:t>MWh</a:t>
            </a:r>
            <a:r>
              <a:rPr lang="es-ES" b="1" dirty="0" smtClean="0"/>
              <a:t>.</a:t>
            </a:r>
          </a:p>
          <a:p>
            <a:pPr algn="ctr"/>
            <a:r>
              <a:rPr lang="es-ES" b="1" dirty="0"/>
              <a:t>Evitando </a:t>
            </a:r>
            <a:r>
              <a:rPr lang="es-ES" b="1" dirty="0" smtClean="0"/>
              <a:t>1.374 ton CO2 y</a:t>
            </a:r>
            <a:endParaRPr lang="es-ES" b="1" dirty="0"/>
          </a:p>
          <a:p>
            <a:pPr algn="ctr"/>
            <a:r>
              <a:rPr lang="es-ES" b="1" dirty="0" smtClean="0"/>
              <a:t>205.260 galones </a:t>
            </a:r>
            <a:r>
              <a:rPr lang="es-ES" b="1" dirty="0"/>
              <a:t>de </a:t>
            </a:r>
            <a:r>
              <a:rPr lang="es-ES" b="1" dirty="0" smtClean="0"/>
              <a:t>diésel, </a:t>
            </a:r>
            <a:r>
              <a:rPr lang="es-ES" b="1" dirty="0"/>
              <a:t>que produjo un ahorro de USD </a:t>
            </a:r>
            <a:r>
              <a:rPr lang="es-ES" b="1" dirty="0" smtClean="0"/>
              <a:t>188.575,90.</a:t>
            </a:r>
            <a:endParaRPr lang="es-ES" b="1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549"/>
          <a:stretch/>
        </p:blipFill>
        <p:spPr>
          <a:xfrm>
            <a:off x="3180462" y="4356063"/>
            <a:ext cx="3205931" cy="1674474"/>
          </a:xfrm>
          <a:prstGeom prst="rect">
            <a:avLst/>
          </a:prstGeom>
        </p:spPr>
      </p:pic>
      <p:sp>
        <p:nvSpPr>
          <p:cNvPr id="20" name="Rectángulo 1"/>
          <p:cNvSpPr/>
          <p:nvPr/>
        </p:nvSpPr>
        <p:spPr>
          <a:xfrm>
            <a:off x="6435173" y="3916680"/>
            <a:ext cx="2543363" cy="2308324"/>
          </a:xfrm>
          <a:prstGeom prst="rect">
            <a:avLst/>
          </a:prstGeom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La Planta Fotovoltaica Puerto Ayora generó: 2.010 </a:t>
            </a:r>
            <a:r>
              <a:rPr lang="es-ES" b="1" dirty="0" err="1" smtClean="0"/>
              <a:t>MWh</a:t>
            </a:r>
            <a:endParaRPr lang="es-ES" b="1" dirty="0" smtClean="0"/>
          </a:p>
          <a:p>
            <a:pPr algn="ctr"/>
            <a:r>
              <a:rPr lang="es-ES" b="1" dirty="0"/>
              <a:t>Evitando </a:t>
            </a:r>
            <a:r>
              <a:rPr lang="es-ES" b="1" dirty="0" smtClean="0"/>
              <a:t>937 </a:t>
            </a:r>
            <a:r>
              <a:rPr lang="es-ES" b="1" dirty="0"/>
              <a:t>ton </a:t>
            </a:r>
            <a:r>
              <a:rPr lang="es-ES" b="1" dirty="0" smtClean="0"/>
              <a:t>CO2 </a:t>
            </a:r>
            <a:endParaRPr lang="es-ES" b="1" dirty="0"/>
          </a:p>
          <a:p>
            <a:pPr algn="ctr"/>
            <a:r>
              <a:rPr lang="es-ES" b="1" dirty="0" smtClean="0"/>
              <a:t>Y 140.023 galones </a:t>
            </a:r>
            <a:r>
              <a:rPr lang="es-ES" b="1" dirty="0"/>
              <a:t>de </a:t>
            </a:r>
            <a:r>
              <a:rPr lang="es-ES" b="1" dirty="0" smtClean="0"/>
              <a:t>diésel, </a:t>
            </a:r>
            <a:r>
              <a:rPr lang="es-ES" b="1" dirty="0"/>
              <a:t>que produjo un ahorro de USD </a:t>
            </a:r>
            <a:r>
              <a:rPr lang="es-ES" b="1" dirty="0" smtClean="0"/>
              <a:t>128.642,47</a:t>
            </a:r>
            <a:endParaRPr lang="es-ES" b="1" dirty="0"/>
          </a:p>
        </p:txBody>
      </p:sp>
      <p:sp>
        <p:nvSpPr>
          <p:cNvPr id="21" name="Flecha izquierda 20"/>
          <p:cNvSpPr/>
          <p:nvPr/>
        </p:nvSpPr>
        <p:spPr>
          <a:xfrm flipH="1">
            <a:off x="7321290" y="2669592"/>
            <a:ext cx="427893" cy="8096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720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6" grpId="0" animBg="1"/>
      <p:bldP spid="1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256754"/>
            <a:ext cx="11794230" cy="2833555"/>
            <a:chOff x="0" y="351347"/>
            <a:chExt cx="11794230" cy="283355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0" name="object 19"/>
            <p:cNvSpPr/>
            <p:nvPr/>
          </p:nvSpPr>
          <p:spPr>
            <a:xfrm>
              <a:off x="1228097" y="351347"/>
              <a:ext cx="8092556" cy="677916"/>
            </a:xfrm>
            <a:custGeom>
              <a:avLst/>
              <a:gdLst/>
              <a:ahLst/>
              <a:cxnLst/>
              <a:rect l="l" t="t" r="r" b="b"/>
              <a:pathLst>
                <a:path w="6411734" h="941704">
                  <a:moveTo>
                    <a:pt x="6254762" y="0"/>
                  </a:moveTo>
                  <a:lnTo>
                    <a:pt x="149873" y="158"/>
                  </a:lnTo>
                  <a:lnTo>
                    <a:pt x="107569" y="7928"/>
                  </a:lnTo>
                  <a:lnTo>
                    <a:pt x="70065" y="26219"/>
                  </a:lnTo>
                  <a:lnTo>
                    <a:pt x="38994" y="53402"/>
                  </a:lnTo>
                  <a:lnTo>
                    <a:pt x="15987" y="87848"/>
                  </a:lnTo>
                  <a:lnTo>
                    <a:pt x="2678" y="127927"/>
                  </a:lnTo>
                  <a:lnTo>
                    <a:pt x="0" y="156972"/>
                  </a:lnTo>
                  <a:lnTo>
                    <a:pt x="158" y="791835"/>
                  </a:lnTo>
                  <a:lnTo>
                    <a:pt x="7931" y="834107"/>
                  </a:lnTo>
                  <a:lnTo>
                    <a:pt x="26230" y="871603"/>
                  </a:lnTo>
                  <a:lnTo>
                    <a:pt x="53420" y="902681"/>
                  </a:lnTo>
                  <a:lnTo>
                    <a:pt x="87869" y="925701"/>
                  </a:lnTo>
                  <a:lnTo>
                    <a:pt x="127946" y="939022"/>
                  </a:lnTo>
                  <a:lnTo>
                    <a:pt x="156984" y="941704"/>
                  </a:lnTo>
                  <a:lnTo>
                    <a:pt x="6261855" y="941547"/>
                  </a:lnTo>
                  <a:lnTo>
                    <a:pt x="6304130" y="933767"/>
                  </a:lnTo>
                  <a:lnTo>
                    <a:pt x="6341628" y="915455"/>
                  </a:lnTo>
                  <a:lnTo>
                    <a:pt x="6372708" y="888254"/>
                  </a:lnTo>
                  <a:lnTo>
                    <a:pt x="6395730" y="853803"/>
                  </a:lnTo>
                  <a:lnTo>
                    <a:pt x="6409052" y="813744"/>
                  </a:lnTo>
                  <a:lnTo>
                    <a:pt x="6411734" y="784732"/>
                  </a:lnTo>
                  <a:lnTo>
                    <a:pt x="6411576" y="149869"/>
                  </a:lnTo>
                  <a:lnTo>
                    <a:pt x="6403796" y="107556"/>
                  </a:lnTo>
                  <a:lnTo>
                    <a:pt x="6385485" y="70050"/>
                  </a:lnTo>
                  <a:lnTo>
                    <a:pt x="6358283" y="38982"/>
                  </a:lnTo>
                  <a:lnTo>
                    <a:pt x="6323832" y="15982"/>
                  </a:lnTo>
                  <a:lnTo>
                    <a:pt x="6283773" y="2677"/>
                  </a:lnTo>
                  <a:lnTo>
                    <a:pt x="6254762" y="0"/>
                  </a:lnTo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</a:rPr>
                <a:t>Isla Isabela</a:t>
              </a:r>
            </a:p>
            <a:p>
              <a:pPr algn="ctr"/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</a:rPr>
                <a:t>Generación Eléctrica 2015</a:t>
              </a:r>
              <a:endParaRPr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Pentágono 10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</p:grpSp>
      <p:pic>
        <p:nvPicPr>
          <p:cNvPr id="13" name="Picture 2" descr="C:\Users\PLANIFICACION\Pictures\1.JPG"/>
          <p:cNvPicPr>
            <a:picLocks noChangeAspect="1" noChangeArrowheads="1"/>
          </p:cNvPicPr>
          <p:nvPr/>
        </p:nvPicPr>
        <p:blipFill>
          <a:blip r:embed="rId5">
            <a:lum contrast="6000"/>
          </a:blip>
          <a:srcRect/>
          <a:stretch>
            <a:fillRect/>
          </a:stretch>
        </p:blipFill>
        <p:spPr bwMode="auto">
          <a:xfrm>
            <a:off x="5840612" y="1733851"/>
            <a:ext cx="4078452" cy="3058840"/>
          </a:xfrm>
          <a:prstGeom prst="rect">
            <a:avLst/>
          </a:prstGeom>
          <a:noFill/>
          <a:effectLst>
            <a:innerShdw blurRad="736600" dir="21540000">
              <a:prstClr val="black">
                <a:alpha val="50000"/>
              </a:prstClr>
            </a:innerShdw>
          </a:effectLst>
        </p:spPr>
      </p:pic>
      <p:sp>
        <p:nvSpPr>
          <p:cNvPr id="14" name="Rectángulo 1"/>
          <p:cNvSpPr/>
          <p:nvPr/>
        </p:nvSpPr>
        <p:spPr>
          <a:xfrm>
            <a:off x="6733880" y="4663388"/>
            <a:ext cx="2424213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Central Térmica</a:t>
            </a:r>
            <a:endParaRPr lang="es-ES" b="1" dirty="0"/>
          </a:p>
          <a:p>
            <a:pPr algn="ctr"/>
            <a:r>
              <a:rPr lang="es-ES" b="1" dirty="0" smtClean="0"/>
              <a:t>4.885 </a:t>
            </a:r>
            <a:r>
              <a:rPr lang="es-ES" b="1" dirty="0" err="1"/>
              <a:t>M</a:t>
            </a:r>
            <a:r>
              <a:rPr lang="es-ES" b="1" dirty="0" err="1" smtClean="0"/>
              <a:t>Wh</a:t>
            </a:r>
            <a:r>
              <a:rPr lang="es-ES" b="1" dirty="0" smtClean="0"/>
              <a:t>/año</a:t>
            </a:r>
            <a:endParaRPr lang="es-EC" b="1" dirty="0"/>
          </a:p>
        </p:txBody>
      </p:sp>
      <p:graphicFrame>
        <p:nvGraphicFramePr>
          <p:cNvPr id="15" name="Diagrama 14"/>
          <p:cNvGraphicFramePr/>
          <p:nvPr>
            <p:extLst/>
          </p:nvPr>
        </p:nvGraphicFramePr>
        <p:xfrm>
          <a:off x="185210" y="1815088"/>
          <a:ext cx="5053649" cy="3759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7705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Graphic spid="1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256754"/>
            <a:ext cx="11794230" cy="2833555"/>
            <a:chOff x="0" y="351347"/>
            <a:chExt cx="11794230" cy="283355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0" name="object 19"/>
            <p:cNvSpPr/>
            <p:nvPr/>
          </p:nvSpPr>
          <p:spPr>
            <a:xfrm>
              <a:off x="1228097" y="351347"/>
              <a:ext cx="8092556" cy="677916"/>
            </a:xfrm>
            <a:custGeom>
              <a:avLst/>
              <a:gdLst/>
              <a:ahLst/>
              <a:cxnLst/>
              <a:rect l="l" t="t" r="r" b="b"/>
              <a:pathLst>
                <a:path w="6411734" h="941704">
                  <a:moveTo>
                    <a:pt x="6254762" y="0"/>
                  </a:moveTo>
                  <a:lnTo>
                    <a:pt x="149873" y="158"/>
                  </a:lnTo>
                  <a:lnTo>
                    <a:pt x="107569" y="7928"/>
                  </a:lnTo>
                  <a:lnTo>
                    <a:pt x="70065" y="26219"/>
                  </a:lnTo>
                  <a:lnTo>
                    <a:pt x="38994" y="53402"/>
                  </a:lnTo>
                  <a:lnTo>
                    <a:pt x="15987" y="87848"/>
                  </a:lnTo>
                  <a:lnTo>
                    <a:pt x="2678" y="127927"/>
                  </a:lnTo>
                  <a:lnTo>
                    <a:pt x="0" y="156972"/>
                  </a:lnTo>
                  <a:lnTo>
                    <a:pt x="158" y="791835"/>
                  </a:lnTo>
                  <a:lnTo>
                    <a:pt x="7931" y="834107"/>
                  </a:lnTo>
                  <a:lnTo>
                    <a:pt x="26230" y="871603"/>
                  </a:lnTo>
                  <a:lnTo>
                    <a:pt x="53420" y="902681"/>
                  </a:lnTo>
                  <a:lnTo>
                    <a:pt x="87869" y="925701"/>
                  </a:lnTo>
                  <a:lnTo>
                    <a:pt x="127946" y="939022"/>
                  </a:lnTo>
                  <a:lnTo>
                    <a:pt x="156984" y="941704"/>
                  </a:lnTo>
                  <a:lnTo>
                    <a:pt x="6261855" y="941547"/>
                  </a:lnTo>
                  <a:lnTo>
                    <a:pt x="6304130" y="933767"/>
                  </a:lnTo>
                  <a:lnTo>
                    <a:pt x="6341628" y="915455"/>
                  </a:lnTo>
                  <a:lnTo>
                    <a:pt x="6372708" y="888254"/>
                  </a:lnTo>
                  <a:lnTo>
                    <a:pt x="6395730" y="853803"/>
                  </a:lnTo>
                  <a:lnTo>
                    <a:pt x="6409052" y="813744"/>
                  </a:lnTo>
                  <a:lnTo>
                    <a:pt x="6411734" y="784732"/>
                  </a:lnTo>
                  <a:lnTo>
                    <a:pt x="6411576" y="149869"/>
                  </a:lnTo>
                  <a:lnTo>
                    <a:pt x="6403796" y="107556"/>
                  </a:lnTo>
                  <a:lnTo>
                    <a:pt x="6385485" y="70050"/>
                  </a:lnTo>
                  <a:lnTo>
                    <a:pt x="6358283" y="38982"/>
                  </a:lnTo>
                  <a:lnTo>
                    <a:pt x="6323832" y="15982"/>
                  </a:lnTo>
                  <a:lnTo>
                    <a:pt x="6283773" y="2677"/>
                  </a:lnTo>
                  <a:lnTo>
                    <a:pt x="6254762" y="0"/>
                  </a:lnTo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</a:rPr>
                <a:t>Isla Floreana</a:t>
              </a:r>
            </a:p>
            <a:p>
              <a:pPr algn="ctr"/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</a:rPr>
                <a:t>Generación Eléctrica 2015</a:t>
              </a:r>
              <a:endParaRPr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Pentágono 10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</p:grpSp>
      <p:pic>
        <p:nvPicPr>
          <p:cNvPr id="13" name="Picture 2" descr="C:\Users\PLANIFICACION\Pictures\08052012113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2017" y="1440645"/>
            <a:ext cx="2834090" cy="2125141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5" name="Picture 4" descr="C:\Users\PLANIFICACION\Pictures\08052012114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93650" y="1441213"/>
            <a:ext cx="2814593" cy="2110521"/>
          </a:xfrm>
          <a:prstGeom prst="rect">
            <a:avLst/>
          </a:prstGeom>
          <a:noFill/>
        </p:spPr>
      </p:pic>
      <p:sp>
        <p:nvSpPr>
          <p:cNvPr id="16" name="Rectángulo 1"/>
          <p:cNvSpPr/>
          <p:nvPr/>
        </p:nvSpPr>
        <p:spPr>
          <a:xfrm>
            <a:off x="1837060" y="3237510"/>
            <a:ext cx="2618095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/>
              <a:t>Generación Dual</a:t>
            </a: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/>
          </p:nvPr>
        </p:nvGraphicFramePr>
        <p:xfrm>
          <a:off x="828777" y="5551127"/>
          <a:ext cx="4634660" cy="754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6689"/>
                <a:gridCol w="1587971"/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DIESEL AHORRADO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 smtClean="0">
                          <a:effectLst/>
                        </a:rPr>
                        <a:t>6.657 Galones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CO2 NO EMITIDO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 smtClean="0">
                          <a:effectLst/>
                        </a:rPr>
                        <a:t>76 Toneladas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VALOR AHORRADO USD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$ </a:t>
                      </a:r>
                      <a:r>
                        <a:rPr lang="es-ES" sz="1600" u="none" strike="noStrike" dirty="0" smtClean="0">
                          <a:effectLst/>
                        </a:rPr>
                        <a:t>3.592,45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pic>
        <p:nvPicPr>
          <p:cNvPr id="18" name="Picture 2" descr="http://insulargalapagos.blogia.com/upload/20110412165949-imagen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02" y="3440933"/>
            <a:ext cx="3271116" cy="161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"/>
          <p:cNvSpPr/>
          <p:nvPr/>
        </p:nvSpPr>
        <p:spPr>
          <a:xfrm>
            <a:off x="7458912" y="4837074"/>
            <a:ext cx="2137496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Perla Solar</a:t>
            </a:r>
          </a:p>
        </p:txBody>
      </p:sp>
      <p:graphicFrame>
        <p:nvGraphicFramePr>
          <p:cNvPr id="20" name="Diagrama 19"/>
          <p:cNvGraphicFramePr/>
          <p:nvPr>
            <p:extLst/>
          </p:nvPr>
        </p:nvGraphicFramePr>
        <p:xfrm>
          <a:off x="897658" y="3237510"/>
          <a:ext cx="4496898" cy="2709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1" name="Rectángulo redondeado 20"/>
          <p:cNvSpPr/>
          <p:nvPr/>
        </p:nvSpPr>
        <p:spPr>
          <a:xfrm>
            <a:off x="6060685" y="5288409"/>
            <a:ext cx="4933950" cy="866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Aumento de potencia y almacenamiento de energía permitirá eliminar el uso de combustible fósil</a:t>
            </a:r>
            <a:endParaRPr lang="es-ES" sz="2000" b="1" dirty="0"/>
          </a:p>
        </p:txBody>
      </p:sp>
      <p:graphicFrame>
        <p:nvGraphicFramePr>
          <p:cNvPr id="22" name="Gráfico 21"/>
          <p:cNvGraphicFramePr>
            <a:graphicFrameLocks/>
          </p:cNvGraphicFramePr>
          <p:nvPr>
            <p:extLst/>
          </p:nvPr>
        </p:nvGraphicFramePr>
        <p:xfrm>
          <a:off x="5676987" y="97028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332930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Graphic spid="20" grpId="0">
        <p:bldAsOne/>
      </p:bldGraphic>
      <p:bldP spid="21" grpId="0" animBg="1"/>
      <p:bldGraphic spid="2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0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1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2" name="object 19"/>
          <p:cNvSpPr/>
          <p:nvPr/>
        </p:nvSpPr>
        <p:spPr>
          <a:xfrm>
            <a:off x="1228097" y="256754"/>
            <a:ext cx="8092556" cy="677916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sz="2800" b="1" dirty="0" smtClean="0">
                <a:solidFill>
                  <a:schemeClr val="bg1"/>
                </a:solidFill>
              </a:rPr>
              <a:t>Proyectos de Eficiencia Energética</a:t>
            </a:r>
          </a:p>
        </p:txBody>
      </p:sp>
      <p:sp>
        <p:nvSpPr>
          <p:cNvPr id="2" name="Quad Arrow 1"/>
          <p:cNvSpPr/>
          <p:nvPr/>
        </p:nvSpPr>
        <p:spPr>
          <a:xfrm>
            <a:off x="3471752" y="1911688"/>
            <a:ext cx="3605245" cy="3795771"/>
          </a:xfrm>
          <a:prstGeom prst="quadArrow">
            <a:avLst>
              <a:gd name="adj1" fmla="val 10858"/>
              <a:gd name="adj2" fmla="val 17095"/>
              <a:gd name="adj3" fmla="val 2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TextBox 13"/>
          <p:cNvSpPr txBox="1"/>
          <p:nvPr/>
        </p:nvSpPr>
        <p:spPr>
          <a:xfrm>
            <a:off x="7147599" y="3537894"/>
            <a:ext cx="307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Proyecto Renova</a:t>
            </a:r>
            <a:endParaRPr lang="es-EC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955" y="3565712"/>
            <a:ext cx="3528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Proyecto Cocinas de Inducción</a:t>
            </a:r>
            <a:endParaRPr lang="es-EC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89"/>
          <a:stretch/>
        </p:blipFill>
        <p:spPr>
          <a:xfrm>
            <a:off x="347402" y="4387945"/>
            <a:ext cx="3146755" cy="21513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82" y="4304074"/>
            <a:ext cx="3068418" cy="20399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7" y="1275091"/>
            <a:ext cx="3118316" cy="2112360"/>
          </a:xfrm>
          <a:prstGeom prst="rect">
            <a:avLst/>
          </a:prstGeom>
        </p:spPr>
      </p:pic>
      <p:pic>
        <p:nvPicPr>
          <p:cNvPr id="19" name="Imagen 18" descr="P:\4_DIRECCION COMERCIAL\LIBIA 2013\FOTOS RENOVA\100MSDCF\DSC0029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24" y="1300955"/>
            <a:ext cx="2949076" cy="2086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5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0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1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2" name="object 19"/>
          <p:cNvSpPr/>
          <p:nvPr/>
        </p:nvSpPr>
        <p:spPr>
          <a:xfrm>
            <a:off x="1228097" y="256754"/>
            <a:ext cx="8092556" cy="677916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sz="2800" b="1" dirty="0" smtClean="0">
                <a:solidFill>
                  <a:schemeClr val="bg1"/>
                </a:solidFill>
              </a:rPr>
              <a:t>Proyectos de Eficiencia Energética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64161" y="1363870"/>
            <a:ext cx="307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Proyecto Renova</a:t>
            </a:r>
            <a:endParaRPr lang="es-EC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4" y="1954661"/>
            <a:ext cx="2719975" cy="2039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94" y="2636620"/>
            <a:ext cx="2719976" cy="2039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71" y="3514652"/>
            <a:ext cx="2700979" cy="2025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44" y="4547152"/>
            <a:ext cx="2553909" cy="19154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31173" y="1909975"/>
            <a:ext cx="3912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Transportación marítima y terrestre de refrigeradoras nuevas</a:t>
            </a:r>
            <a:endParaRPr lang="es-EC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230089" y="2761843"/>
            <a:ext cx="3073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Bodegaje de refrigeradoras nuevas y obsoletas</a:t>
            </a:r>
            <a:endParaRPr lang="es-EC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319870" y="3469729"/>
            <a:ext cx="3307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Búsqueda, recepción de beneficiarios y promoción del proyecto</a:t>
            </a:r>
            <a:endParaRPr lang="es-EC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268659" y="4796982"/>
            <a:ext cx="2716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Visita de los inspectores al </a:t>
            </a:r>
            <a:r>
              <a:rPr lang="es-EC" sz="2000" b="1" dirty="0" smtClean="0"/>
              <a:t>domicilio</a:t>
            </a:r>
            <a:endParaRPr lang="es-EC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688682" y="5778263"/>
            <a:ext cx="3073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Entrega de refrigeradoras al domicilio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22234" y="4729020"/>
            <a:ext cx="3073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Transportación Marítimo y terrestre de refrigeradoras obsoletas.</a:t>
            </a:r>
            <a:endParaRPr lang="es-EC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46860" y="4101513"/>
            <a:ext cx="2200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Puerto de </a:t>
            </a:r>
            <a:r>
              <a:rPr lang="es-EC" sz="2000" b="1" dirty="0"/>
              <a:t>G</a:t>
            </a:r>
            <a:r>
              <a:rPr lang="es-EC" sz="2000" b="1" dirty="0" smtClean="0"/>
              <a:t>uayaquil</a:t>
            </a:r>
            <a:endParaRPr lang="es-EC" sz="2000" b="1" dirty="0"/>
          </a:p>
        </p:txBody>
      </p:sp>
      <p:sp>
        <p:nvSpPr>
          <p:cNvPr id="13" name="Bent Arrow 12"/>
          <p:cNvSpPr/>
          <p:nvPr/>
        </p:nvSpPr>
        <p:spPr>
          <a:xfrm rot="5400000">
            <a:off x="7245122" y="1814764"/>
            <a:ext cx="684168" cy="1387154"/>
          </a:xfrm>
          <a:prstGeom prst="bentArrow">
            <a:avLst>
              <a:gd name="adj1" fmla="val 14815"/>
              <a:gd name="adj2" fmla="val 25000"/>
              <a:gd name="adj3" fmla="val 30121"/>
              <a:gd name="adj4" fmla="val 403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6" name="Bent Arrow 25"/>
          <p:cNvSpPr/>
          <p:nvPr/>
        </p:nvSpPr>
        <p:spPr>
          <a:xfrm rot="5400000">
            <a:off x="8988625" y="2583725"/>
            <a:ext cx="605299" cy="1387154"/>
          </a:xfrm>
          <a:prstGeom prst="bentArrow">
            <a:avLst>
              <a:gd name="adj1" fmla="val 14815"/>
              <a:gd name="adj2" fmla="val 18785"/>
              <a:gd name="adj3" fmla="val 18935"/>
              <a:gd name="adj4" fmla="val 415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7" name="Bent Arrow 26"/>
          <p:cNvSpPr/>
          <p:nvPr/>
        </p:nvSpPr>
        <p:spPr>
          <a:xfrm rot="5400000">
            <a:off x="10636173" y="3710586"/>
            <a:ext cx="605299" cy="1387154"/>
          </a:xfrm>
          <a:prstGeom prst="bentArrow">
            <a:avLst>
              <a:gd name="adj1" fmla="val 14815"/>
              <a:gd name="adj2" fmla="val 18785"/>
              <a:gd name="adj3" fmla="val 18935"/>
              <a:gd name="adj4" fmla="val 415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8" name="Bent Arrow 27"/>
          <p:cNvSpPr/>
          <p:nvPr/>
        </p:nvSpPr>
        <p:spPr>
          <a:xfrm rot="16200000">
            <a:off x="2224352" y="5450488"/>
            <a:ext cx="684168" cy="1387154"/>
          </a:xfrm>
          <a:prstGeom prst="bentArrow">
            <a:avLst>
              <a:gd name="adj1" fmla="val 14815"/>
              <a:gd name="adj2" fmla="val 25000"/>
              <a:gd name="adj3" fmla="val 30121"/>
              <a:gd name="adj4" fmla="val 403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9" name="Bent Arrow 28"/>
          <p:cNvSpPr/>
          <p:nvPr/>
        </p:nvSpPr>
        <p:spPr>
          <a:xfrm rot="16200000">
            <a:off x="541395" y="4538550"/>
            <a:ext cx="684168" cy="1077510"/>
          </a:xfrm>
          <a:prstGeom prst="bentArrow">
            <a:avLst>
              <a:gd name="adj1" fmla="val 14815"/>
              <a:gd name="adj2" fmla="val 25000"/>
              <a:gd name="adj3" fmla="val 30121"/>
              <a:gd name="adj4" fmla="val 403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13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0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1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2" name="object 19"/>
          <p:cNvSpPr/>
          <p:nvPr/>
        </p:nvSpPr>
        <p:spPr>
          <a:xfrm>
            <a:off x="1228097" y="256754"/>
            <a:ext cx="8092556" cy="677916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sz="2800" b="1" dirty="0" smtClean="0">
                <a:solidFill>
                  <a:schemeClr val="bg1"/>
                </a:solidFill>
              </a:rPr>
              <a:t>Proyectos de Eficiencia Energética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1635" y="1179050"/>
            <a:ext cx="307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chemeClr val="accent1">
                    <a:lumMod val="50000"/>
                  </a:schemeClr>
                </a:solidFill>
              </a:rPr>
              <a:t>Proyecto </a:t>
            </a:r>
            <a:r>
              <a:rPr lang="es-EC" sz="2000" b="1" dirty="0" err="1" smtClean="0">
                <a:solidFill>
                  <a:schemeClr val="accent1">
                    <a:lumMod val="50000"/>
                  </a:schemeClr>
                </a:solidFill>
              </a:rPr>
              <a:t>Renova</a:t>
            </a:r>
            <a:endParaRPr lang="es-EC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Imagen 11" descr="P:\4_DIRECCION COMERCIAL\LIBIA 2013\FOTOS RENOVA\100MSDCF\DSC0038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5" y="1985700"/>
            <a:ext cx="2868896" cy="3641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4" descr="P:\4_DIRECCION COMERCIAL\LIBIA 2013\FOTOS RENOVA\100MSDCF\DSC0039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731" y="1985700"/>
            <a:ext cx="2842054" cy="3641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3" descr="Z:\1_PRESIDENTE EJECUTIVO\VARIOS\RENOVA\DSC0024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354" y="1985699"/>
            <a:ext cx="2763408" cy="3641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4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89" y="1891057"/>
            <a:ext cx="3755091" cy="2816318"/>
          </a:xfrm>
          <a:prstGeom prst="rect">
            <a:avLst/>
          </a:prstGeom>
        </p:spPr>
      </p:pic>
      <p:grpSp>
        <p:nvGrpSpPr>
          <p:cNvPr id="7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0" name="Imagen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1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2" name="object 19"/>
          <p:cNvSpPr/>
          <p:nvPr/>
        </p:nvSpPr>
        <p:spPr>
          <a:xfrm>
            <a:off x="1228097" y="256754"/>
            <a:ext cx="8092556" cy="677916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sz="2800" b="1" dirty="0" smtClean="0">
                <a:solidFill>
                  <a:schemeClr val="bg1"/>
                </a:solidFill>
              </a:rPr>
              <a:t>Proyectos de Eficiencia Energética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6089" y="1184626"/>
            <a:ext cx="592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solidFill>
                  <a:schemeClr val="accent1">
                    <a:lumMod val="50000"/>
                  </a:schemeClr>
                </a:solidFill>
              </a:rPr>
              <a:t>Proyecto Cocinas de Inducción</a:t>
            </a:r>
            <a:endParaRPr lang="es-EC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6"/>
          <a:stretch/>
        </p:blipFill>
        <p:spPr>
          <a:xfrm>
            <a:off x="3152410" y="3090309"/>
            <a:ext cx="3611355" cy="2607776"/>
          </a:xfrm>
          <a:prstGeom prst="rect">
            <a:avLst/>
          </a:prstGeom>
        </p:spPr>
      </p:pic>
      <p:pic>
        <p:nvPicPr>
          <p:cNvPr id="14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64"/>
          <a:stretch/>
        </p:blipFill>
        <p:spPr>
          <a:xfrm>
            <a:off x="6270475" y="3882452"/>
            <a:ext cx="3993745" cy="283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6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256754"/>
            <a:ext cx="11794230" cy="2833555"/>
            <a:chOff x="0" y="351347"/>
            <a:chExt cx="11794230" cy="283355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28097" y="351347"/>
              <a:ext cx="8092556" cy="677916"/>
            </a:xfrm>
            <a:custGeom>
              <a:avLst/>
              <a:gdLst/>
              <a:ahLst/>
              <a:cxnLst/>
              <a:rect l="l" t="t" r="r" b="b"/>
              <a:pathLst>
                <a:path w="6411734" h="941704">
                  <a:moveTo>
                    <a:pt x="6254762" y="0"/>
                  </a:moveTo>
                  <a:lnTo>
                    <a:pt x="149873" y="158"/>
                  </a:lnTo>
                  <a:lnTo>
                    <a:pt x="107569" y="7928"/>
                  </a:lnTo>
                  <a:lnTo>
                    <a:pt x="70065" y="26219"/>
                  </a:lnTo>
                  <a:lnTo>
                    <a:pt x="38994" y="53402"/>
                  </a:lnTo>
                  <a:lnTo>
                    <a:pt x="15987" y="87848"/>
                  </a:lnTo>
                  <a:lnTo>
                    <a:pt x="2678" y="127927"/>
                  </a:lnTo>
                  <a:lnTo>
                    <a:pt x="0" y="156972"/>
                  </a:lnTo>
                  <a:lnTo>
                    <a:pt x="158" y="791835"/>
                  </a:lnTo>
                  <a:lnTo>
                    <a:pt x="7931" y="834107"/>
                  </a:lnTo>
                  <a:lnTo>
                    <a:pt x="26230" y="871603"/>
                  </a:lnTo>
                  <a:lnTo>
                    <a:pt x="53420" y="902681"/>
                  </a:lnTo>
                  <a:lnTo>
                    <a:pt x="87869" y="925701"/>
                  </a:lnTo>
                  <a:lnTo>
                    <a:pt x="127946" y="939022"/>
                  </a:lnTo>
                  <a:lnTo>
                    <a:pt x="156984" y="941704"/>
                  </a:lnTo>
                  <a:lnTo>
                    <a:pt x="6261855" y="941547"/>
                  </a:lnTo>
                  <a:lnTo>
                    <a:pt x="6304130" y="933767"/>
                  </a:lnTo>
                  <a:lnTo>
                    <a:pt x="6341628" y="915455"/>
                  </a:lnTo>
                  <a:lnTo>
                    <a:pt x="6372708" y="888254"/>
                  </a:lnTo>
                  <a:lnTo>
                    <a:pt x="6395730" y="853803"/>
                  </a:lnTo>
                  <a:lnTo>
                    <a:pt x="6409052" y="813744"/>
                  </a:lnTo>
                  <a:lnTo>
                    <a:pt x="6411734" y="784732"/>
                  </a:lnTo>
                  <a:lnTo>
                    <a:pt x="6411576" y="149869"/>
                  </a:lnTo>
                  <a:lnTo>
                    <a:pt x="6403796" y="107556"/>
                  </a:lnTo>
                  <a:lnTo>
                    <a:pt x="6385485" y="70050"/>
                  </a:lnTo>
                  <a:lnTo>
                    <a:pt x="6358283" y="38982"/>
                  </a:lnTo>
                  <a:lnTo>
                    <a:pt x="6323832" y="15982"/>
                  </a:lnTo>
                  <a:lnTo>
                    <a:pt x="6283773" y="2677"/>
                  </a:lnTo>
                  <a:lnTo>
                    <a:pt x="6254762" y="0"/>
                  </a:lnTo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EC" sz="2800" b="1" spc="-100" dirty="0" smtClean="0">
                  <a:solidFill>
                    <a:srgbClr val="FFFFFF"/>
                  </a:solidFill>
                  <a:latin typeface="Rockwell"/>
                  <a:cs typeface="Rockwell"/>
                </a:rPr>
                <a:t>   D</a:t>
              </a:r>
              <a:r>
                <a:rPr lang="es-EC" sz="2800" b="1" spc="-104" dirty="0" smtClean="0">
                  <a:solidFill>
                    <a:srgbClr val="FFFFFF"/>
                  </a:solidFill>
                  <a:latin typeface="Rockwell"/>
                  <a:cs typeface="Rockwell"/>
                </a:rPr>
                <a:t>A</a:t>
              </a:r>
              <a:r>
                <a:rPr lang="es-EC" sz="2800" b="1" spc="-84" dirty="0" smtClean="0">
                  <a:solidFill>
                    <a:srgbClr val="FFFFFF"/>
                  </a:solidFill>
                  <a:latin typeface="Rockwell"/>
                  <a:cs typeface="Rockwell"/>
                </a:rPr>
                <a:t>T</a:t>
              </a:r>
              <a:r>
                <a:rPr lang="es-EC" sz="2800" b="1" spc="0" dirty="0" smtClean="0">
                  <a:solidFill>
                    <a:srgbClr val="FFFFFF"/>
                  </a:solidFill>
                  <a:latin typeface="Rockwell"/>
                  <a:cs typeface="Rockwell"/>
                </a:rPr>
                <a:t>OS GE</a:t>
              </a:r>
              <a:r>
                <a:rPr lang="es-EC" sz="2800" b="1" spc="-14" dirty="0" smtClean="0">
                  <a:solidFill>
                    <a:srgbClr val="FFFFFF"/>
                  </a:solidFill>
                  <a:latin typeface="Rockwell"/>
                  <a:cs typeface="Rockwell"/>
                </a:rPr>
                <a:t>N</a:t>
              </a:r>
              <a:r>
                <a:rPr lang="es-EC" sz="2800" b="1" spc="0" dirty="0" smtClean="0">
                  <a:solidFill>
                    <a:srgbClr val="FFFFFF"/>
                  </a:solidFill>
                  <a:latin typeface="Rockwell"/>
                  <a:cs typeface="Rockwell"/>
                </a:rPr>
                <a:t>ERA</a:t>
              </a:r>
              <a:r>
                <a:rPr lang="es-EC" sz="2800" b="1" spc="-14" dirty="0" smtClean="0">
                  <a:solidFill>
                    <a:srgbClr val="FFFFFF"/>
                  </a:solidFill>
                  <a:latin typeface="Rockwell"/>
                  <a:cs typeface="Rockwell"/>
                </a:rPr>
                <a:t>L</a:t>
              </a:r>
              <a:r>
                <a:rPr lang="es-EC" sz="2800" b="1" spc="0" dirty="0" smtClean="0">
                  <a:solidFill>
                    <a:srgbClr val="FFFFFF"/>
                  </a:solidFill>
                  <a:latin typeface="Rockwell"/>
                  <a:cs typeface="Rockwell"/>
                </a:rPr>
                <a:t>ES DE ELECGALAPAGOS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28" name="object 3"/>
          <p:cNvSpPr/>
          <p:nvPr/>
        </p:nvSpPr>
        <p:spPr>
          <a:xfrm>
            <a:off x="226255" y="1702588"/>
            <a:ext cx="5634899" cy="695568"/>
          </a:xfrm>
          <a:custGeom>
            <a:avLst/>
            <a:gdLst/>
            <a:ahLst/>
            <a:cxnLst/>
            <a:rect l="l" t="t" r="r" b="b"/>
            <a:pathLst>
              <a:path w="6808851" h="542582">
                <a:moveTo>
                  <a:pt x="0" y="542582"/>
                </a:moveTo>
                <a:lnTo>
                  <a:pt x="6808851" y="542582"/>
                </a:lnTo>
                <a:lnTo>
                  <a:pt x="6808851" y="0"/>
                </a:lnTo>
                <a:lnTo>
                  <a:pt x="0" y="0"/>
                </a:lnTo>
                <a:lnTo>
                  <a:pt x="0" y="542582"/>
                </a:lnTo>
              </a:path>
            </a:pathLst>
          </a:custGeom>
          <a:solidFill>
            <a:srgbClr val="D0D7E8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dirty="0" smtClean="0"/>
              <a:t>  </a:t>
            </a:r>
          </a:p>
          <a:p>
            <a:r>
              <a:rPr lang="es-EC" sz="1600" b="1" spc="-4" dirty="0">
                <a:solidFill>
                  <a:srgbClr val="001F5F"/>
                </a:solidFill>
                <a:latin typeface="Tahoma"/>
                <a:cs typeface="Tahoma"/>
              </a:rPr>
              <a:t>	</a:t>
            </a:r>
            <a:r>
              <a:rPr lang="es-EC" sz="1600" b="1" spc="-4" dirty="0" smtClean="0">
                <a:solidFill>
                  <a:srgbClr val="001F5F"/>
                </a:solidFill>
                <a:latin typeface="Tahoma"/>
                <a:cs typeface="Tahoma"/>
              </a:rPr>
              <a:t>Empresa Eléctrica Provincial </a:t>
            </a:r>
            <a:r>
              <a:rPr lang="es-EC" sz="1600" b="1" spc="-4" dirty="0">
                <a:solidFill>
                  <a:srgbClr val="001F5F"/>
                </a:solidFill>
                <a:latin typeface="Tahoma"/>
                <a:cs typeface="Tahoma"/>
              </a:rPr>
              <a:t>Galápagos S.A.</a:t>
            </a:r>
            <a:endParaRPr sz="1600" b="1" spc="-4" dirty="0">
              <a:solidFill>
                <a:srgbClr val="001F5F"/>
              </a:solidFill>
              <a:latin typeface="Tahoma"/>
              <a:cs typeface="Tahoma"/>
            </a:endParaRPr>
          </a:p>
        </p:txBody>
      </p:sp>
      <p:sp>
        <p:nvSpPr>
          <p:cNvPr id="29" name="object 6"/>
          <p:cNvSpPr/>
          <p:nvPr/>
        </p:nvSpPr>
        <p:spPr>
          <a:xfrm>
            <a:off x="226255" y="1391990"/>
            <a:ext cx="4766144" cy="399766"/>
          </a:xfrm>
          <a:custGeom>
            <a:avLst/>
            <a:gdLst/>
            <a:ahLst/>
            <a:cxnLst/>
            <a:rect l="l" t="t" r="r" b="b"/>
            <a:pathLst>
              <a:path w="4766144" h="383794">
                <a:moveTo>
                  <a:pt x="0" y="64008"/>
                </a:moveTo>
                <a:lnTo>
                  <a:pt x="13593" y="24518"/>
                </a:lnTo>
                <a:lnTo>
                  <a:pt x="47815" y="2051"/>
                </a:lnTo>
                <a:lnTo>
                  <a:pt x="4702263" y="0"/>
                </a:lnTo>
                <a:lnTo>
                  <a:pt x="4716680" y="1630"/>
                </a:lnTo>
                <a:lnTo>
                  <a:pt x="4751519" y="23202"/>
                </a:lnTo>
                <a:lnTo>
                  <a:pt x="4766120" y="62214"/>
                </a:lnTo>
                <a:lnTo>
                  <a:pt x="4766144" y="319786"/>
                </a:lnTo>
                <a:lnTo>
                  <a:pt x="4764514" y="334208"/>
                </a:lnTo>
                <a:lnTo>
                  <a:pt x="4742965" y="369116"/>
                </a:lnTo>
                <a:lnTo>
                  <a:pt x="4704051" y="383769"/>
                </a:lnTo>
                <a:lnTo>
                  <a:pt x="63957" y="383794"/>
                </a:lnTo>
                <a:lnTo>
                  <a:pt x="49541" y="382158"/>
                </a:lnTo>
                <a:lnTo>
                  <a:pt x="14673" y="360564"/>
                </a:lnTo>
                <a:lnTo>
                  <a:pt x="26" y="321635"/>
                </a:lnTo>
                <a:lnTo>
                  <a:pt x="0" y="64008"/>
                </a:lnTo>
                <a:close/>
              </a:path>
            </a:pathLst>
          </a:custGeom>
          <a:ln w="25400">
            <a:solidFill>
              <a:srgbClr val="4674AB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b="1" spc="0" dirty="0" smtClean="0">
                <a:solidFill>
                  <a:srgbClr val="001F5F"/>
                </a:solidFill>
                <a:latin typeface="Tahoma"/>
                <a:cs typeface="Tahoma"/>
              </a:rPr>
              <a:t>  	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Nombre</a:t>
            </a:r>
            <a:r>
              <a:rPr lang="es-EC" sz="1600" b="1" spc="-37" dirty="0" smtClean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de</a:t>
            </a:r>
            <a:r>
              <a:rPr lang="es-EC" sz="1600" b="1" spc="-15" dirty="0" smtClean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600" b="1" spc="4" dirty="0" smtClean="0">
                <a:solidFill>
                  <a:srgbClr val="001F5F"/>
                </a:solidFill>
                <a:latin typeface="Tahoma"/>
                <a:cs typeface="Tahoma"/>
              </a:rPr>
              <a:t>l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lang="es-EC" sz="1600" b="1" spc="-6" dirty="0" smtClean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600" b="1" spc="-4" dirty="0" smtClean="0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mpre</a:t>
            </a:r>
            <a:r>
              <a:rPr lang="es-EC" sz="1600" b="1" spc="4" dirty="0" smtClean="0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a:</a:t>
            </a:r>
            <a:endParaRPr sz="1600" dirty="0"/>
          </a:p>
        </p:txBody>
      </p:sp>
      <p:sp>
        <p:nvSpPr>
          <p:cNvPr id="22" name="object 3"/>
          <p:cNvSpPr/>
          <p:nvPr/>
        </p:nvSpPr>
        <p:spPr>
          <a:xfrm>
            <a:off x="226255" y="2792183"/>
            <a:ext cx="5634899" cy="611624"/>
          </a:xfrm>
          <a:custGeom>
            <a:avLst/>
            <a:gdLst/>
            <a:ahLst/>
            <a:cxnLst/>
            <a:rect l="l" t="t" r="r" b="b"/>
            <a:pathLst>
              <a:path w="6808851" h="542582">
                <a:moveTo>
                  <a:pt x="0" y="542582"/>
                </a:moveTo>
                <a:lnTo>
                  <a:pt x="6808851" y="542582"/>
                </a:lnTo>
                <a:lnTo>
                  <a:pt x="6808851" y="0"/>
                </a:lnTo>
                <a:lnTo>
                  <a:pt x="0" y="0"/>
                </a:lnTo>
                <a:lnTo>
                  <a:pt x="0" y="542582"/>
                </a:lnTo>
              </a:path>
            </a:pathLst>
          </a:custGeom>
          <a:solidFill>
            <a:srgbClr val="D0D7E8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dirty="0" smtClean="0"/>
              <a:t>  </a:t>
            </a:r>
          </a:p>
          <a:p>
            <a:r>
              <a:rPr lang="es-EC" sz="1600" b="1" spc="-4" dirty="0">
                <a:solidFill>
                  <a:srgbClr val="001F5F"/>
                </a:solidFill>
                <a:latin typeface="Tahoma"/>
                <a:cs typeface="Tahoma"/>
              </a:rPr>
              <a:t>	</a:t>
            </a:r>
            <a:r>
              <a:rPr lang="es-EC" sz="1600" b="1" spc="-4" dirty="0" smtClean="0">
                <a:solidFill>
                  <a:srgbClr val="001F5F"/>
                </a:solidFill>
                <a:latin typeface="Tahoma"/>
                <a:cs typeface="Tahoma"/>
              </a:rPr>
              <a:t>Ing. Marco Salao Bravo</a:t>
            </a:r>
            <a:endParaRPr sz="1600" b="1" spc="-4" dirty="0">
              <a:solidFill>
                <a:srgbClr val="001F5F"/>
              </a:solidFill>
              <a:latin typeface="Tahoma"/>
              <a:cs typeface="Tahoma"/>
            </a:endParaRPr>
          </a:p>
        </p:txBody>
      </p:sp>
      <p:sp>
        <p:nvSpPr>
          <p:cNvPr id="26" name="object 6"/>
          <p:cNvSpPr/>
          <p:nvPr/>
        </p:nvSpPr>
        <p:spPr>
          <a:xfrm>
            <a:off x="226255" y="2495228"/>
            <a:ext cx="4236455" cy="399766"/>
          </a:xfrm>
          <a:custGeom>
            <a:avLst/>
            <a:gdLst/>
            <a:ahLst/>
            <a:cxnLst/>
            <a:rect l="l" t="t" r="r" b="b"/>
            <a:pathLst>
              <a:path w="4766144" h="383794">
                <a:moveTo>
                  <a:pt x="0" y="64008"/>
                </a:moveTo>
                <a:lnTo>
                  <a:pt x="13593" y="24518"/>
                </a:lnTo>
                <a:lnTo>
                  <a:pt x="47815" y="2051"/>
                </a:lnTo>
                <a:lnTo>
                  <a:pt x="4702263" y="0"/>
                </a:lnTo>
                <a:lnTo>
                  <a:pt x="4716680" y="1630"/>
                </a:lnTo>
                <a:lnTo>
                  <a:pt x="4751519" y="23202"/>
                </a:lnTo>
                <a:lnTo>
                  <a:pt x="4766120" y="62214"/>
                </a:lnTo>
                <a:lnTo>
                  <a:pt x="4766144" y="319786"/>
                </a:lnTo>
                <a:lnTo>
                  <a:pt x="4764514" y="334208"/>
                </a:lnTo>
                <a:lnTo>
                  <a:pt x="4742965" y="369116"/>
                </a:lnTo>
                <a:lnTo>
                  <a:pt x="4704051" y="383769"/>
                </a:lnTo>
                <a:lnTo>
                  <a:pt x="63957" y="383794"/>
                </a:lnTo>
                <a:lnTo>
                  <a:pt x="49541" y="382158"/>
                </a:lnTo>
                <a:lnTo>
                  <a:pt x="14673" y="360564"/>
                </a:lnTo>
                <a:lnTo>
                  <a:pt x="26" y="321635"/>
                </a:lnTo>
                <a:lnTo>
                  <a:pt x="0" y="64008"/>
                </a:lnTo>
                <a:close/>
              </a:path>
            </a:pathLst>
          </a:custGeom>
          <a:ln w="25400">
            <a:solidFill>
              <a:srgbClr val="4674AB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b="1" spc="0" dirty="0" smtClean="0">
                <a:solidFill>
                  <a:srgbClr val="001F5F"/>
                </a:solidFill>
                <a:latin typeface="Tahoma"/>
                <a:cs typeface="Tahoma"/>
              </a:rPr>
              <a:t>  	</a:t>
            </a:r>
            <a:r>
              <a:rPr lang="es-EC" sz="1600" b="1" spc="-4" dirty="0" smtClean="0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epresent</a:t>
            </a:r>
            <a:r>
              <a:rPr lang="es-EC" sz="1600" b="1" spc="4" dirty="0" smtClean="0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nte</a:t>
            </a:r>
            <a:r>
              <a:rPr lang="es-EC" sz="1600" b="1" spc="-70" dirty="0" smtClean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Leg</a:t>
            </a:r>
            <a:r>
              <a:rPr lang="es-EC" sz="1600" b="1" spc="4" dirty="0" smtClean="0">
                <a:solidFill>
                  <a:srgbClr val="001F5F"/>
                </a:solidFill>
                <a:latin typeface="Tahoma"/>
                <a:cs typeface="Tahoma"/>
              </a:rPr>
              <a:t>al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:</a:t>
            </a:r>
            <a:endParaRPr lang="es-EC" sz="1600" dirty="0" smtClean="0">
              <a:latin typeface="Tahoma"/>
              <a:cs typeface="Tahoma"/>
            </a:endParaRPr>
          </a:p>
          <a:p>
            <a:endParaRPr sz="1600" dirty="0"/>
          </a:p>
        </p:txBody>
      </p:sp>
      <p:sp>
        <p:nvSpPr>
          <p:cNvPr id="30" name="object 3"/>
          <p:cNvSpPr/>
          <p:nvPr/>
        </p:nvSpPr>
        <p:spPr>
          <a:xfrm>
            <a:off x="226255" y="3784496"/>
            <a:ext cx="5634899" cy="607656"/>
          </a:xfrm>
          <a:custGeom>
            <a:avLst/>
            <a:gdLst/>
            <a:ahLst/>
            <a:cxnLst/>
            <a:rect l="l" t="t" r="r" b="b"/>
            <a:pathLst>
              <a:path w="6808851" h="542582">
                <a:moveTo>
                  <a:pt x="0" y="542582"/>
                </a:moveTo>
                <a:lnTo>
                  <a:pt x="6808851" y="542582"/>
                </a:lnTo>
                <a:lnTo>
                  <a:pt x="6808851" y="0"/>
                </a:lnTo>
                <a:lnTo>
                  <a:pt x="0" y="0"/>
                </a:lnTo>
                <a:lnTo>
                  <a:pt x="0" y="542582"/>
                </a:lnTo>
              </a:path>
            </a:pathLst>
          </a:custGeom>
          <a:solidFill>
            <a:srgbClr val="D0D7E8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dirty="0" smtClean="0"/>
              <a:t>  </a:t>
            </a:r>
            <a:r>
              <a:rPr lang="es-EC" sz="1600" b="1" spc="-4" dirty="0">
                <a:solidFill>
                  <a:srgbClr val="001F5F"/>
                </a:solidFill>
                <a:latin typeface="Tahoma"/>
                <a:cs typeface="Tahoma"/>
              </a:rPr>
              <a:t>	</a:t>
            </a:r>
            <a:endParaRPr lang="es-EC" sz="1600" b="1" spc="-4" dirty="0" smtClean="0">
              <a:solidFill>
                <a:srgbClr val="001F5F"/>
              </a:solidFill>
              <a:latin typeface="Tahoma"/>
              <a:cs typeface="Tahoma"/>
            </a:endParaRPr>
          </a:p>
          <a:p>
            <a:r>
              <a:rPr lang="es-EC" sz="1600" b="1" spc="-4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600" b="1" spc="-4" dirty="0" smtClean="0">
                <a:solidFill>
                  <a:srgbClr val="001F5F"/>
                </a:solidFill>
                <a:latin typeface="Tahoma"/>
                <a:cs typeface="Tahoma"/>
              </a:rPr>
              <a:t>              Galápagos</a:t>
            </a:r>
            <a:endParaRPr sz="1600" b="1" spc="-4" dirty="0">
              <a:solidFill>
                <a:srgbClr val="001F5F"/>
              </a:solidFill>
              <a:latin typeface="Tahoma"/>
              <a:cs typeface="Tahoma"/>
            </a:endParaRPr>
          </a:p>
        </p:txBody>
      </p:sp>
      <p:sp>
        <p:nvSpPr>
          <p:cNvPr id="31" name="object 6"/>
          <p:cNvSpPr/>
          <p:nvPr/>
        </p:nvSpPr>
        <p:spPr>
          <a:xfrm>
            <a:off x="226255" y="3500879"/>
            <a:ext cx="4236455" cy="399766"/>
          </a:xfrm>
          <a:custGeom>
            <a:avLst/>
            <a:gdLst/>
            <a:ahLst/>
            <a:cxnLst/>
            <a:rect l="l" t="t" r="r" b="b"/>
            <a:pathLst>
              <a:path w="4766144" h="383794">
                <a:moveTo>
                  <a:pt x="0" y="64008"/>
                </a:moveTo>
                <a:lnTo>
                  <a:pt x="13593" y="24518"/>
                </a:lnTo>
                <a:lnTo>
                  <a:pt x="47815" y="2051"/>
                </a:lnTo>
                <a:lnTo>
                  <a:pt x="4702263" y="0"/>
                </a:lnTo>
                <a:lnTo>
                  <a:pt x="4716680" y="1630"/>
                </a:lnTo>
                <a:lnTo>
                  <a:pt x="4751519" y="23202"/>
                </a:lnTo>
                <a:lnTo>
                  <a:pt x="4766120" y="62214"/>
                </a:lnTo>
                <a:lnTo>
                  <a:pt x="4766144" y="319786"/>
                </a:lnTo>
                <a:lnTo>
                  <a:pt x="4764514" y="334208"/>
                </a:lnTo>
                <a:lnTo>
                  <a:pt x="4742965" y="369116"/>
                </a:lnTo>
                <a:lnTo>
                  <a:pt x="4704051" y="383769"/>
                </a:lnTo>
                <a:lnTo>
                  <a:pt x="63957" y="383794"/>
                </a:lnTo>
                <a:lnTo>
                  <a:pt x="49541" y="382158"/>
                </a:lnTo>
                <a:lnTo>
                  <a:pt x="14673" y="360564"/>
                </a:lnTo>
                <a:lnTo>
                  <a:pt x="26" y="321635"/>
                </a:lnTo>
                <a:lnTo>
                  <a:pt x="0" y="64008"/>
                </a:lnTo>
                <a:close/>
              </a:path>
            </a:pathLst>
          </a:custGeom>
          <a:ln w="25400">
            <a:solidFill>
              <a:srgbClr val="4674AB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b="1" spc="0" dirty="0" smtClean="0">
                <a:solidFill>
                  <a:srgbClr val="001F5F"/>
                </a:solidFill>
                <a:latin typeface="Tahoma"/>
                <a:cs typeface="Tahoma"/>
              </a:rPr>
              <a:t>  	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Pro</a:t>
            </a:r>
            <a:r>
              <a:rPr lang="es-EC" sz="1600" b="1" spc="-4" dirty="0" smtClean="0">
                <a:solidFill>
                  <a:srgbClr val="001F5F"/>
                </a:solidFill>
                <a:latin typeface="Tahoma"/>
                <a:cs typeface="Tahoma"/>
              </a:rPr>
              <a:t>v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inc</a:t>
            </a:r>
            <a:r>
              <a:rPr lang="es-EC" sz="1600" b="1" spc="4" dirty="0" smtClean="0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a:</a:t>
            </a:r>
            <a:endParaRPr lang="es-EC" sz="1600" dirty="0" smtClean="0">
              <a:latin typeface="Tahoma"/>
              <a:cs typeface="Tahoma"/>
            </a:endParaRPr>
          </a:p>
          <a:p>
            <a:endParaRPr sz="100" dirty="0"/>
          </a:p>
        </p:txBody>
      </p:sp>
      <p:sp>
        <p:nvSpPr>
          <p:cNvPr id="32" name="object 3"/>
          <p:cNvSpPr/>
          <p:nvPr/>
        </p:nvSpPr>
        <p:spPr>
          <a:xfrm>
            <a:off x="226256" y="4831837"/>
            <a:ext cx="5634898" cy="1357399"/>
          </a:xfrm>
          <a:custGeom>
            <a:avLst/>
            <a:gdLst/>
            <a:ahLst/>
            <a:cxnLst/>
            <a:rect l="l" t="t" r="r" b="b"/>
            <a:pathLst>
              <a:path w="6808851" h="542582">
                <a:moveTo>
                  <a:pt x="0" y="542582"/>
                </a:moveTo>
                <a:lnTo>
                  <a:pt x="6808851" y="542582"/>
                </a:lnTo>
                <a:lnTo>
                  <a:pt x="6808851" y="0"/>
                </a:lnTo>
                <a:lnTo>
                  <a:pt x="0" y="0"/>
                </a:lnTo>
                <a:lnTo>
                  <a:pt x="0" y="542582"/>
                </a:lnTo>
              </a:path>
            </a:pathLst>
          </a:custGeom>
          <a:solidFill>
            <a:srgbClr val="D0D7E8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b="1" spc="-4" dirty="0" smtClean="0">
                <a:solidFill>
                  <a:srgbClr val="001F5F"/>
                </a:solidFill>
                <a:latin typeface="Tahoma"/>
                <a:cs typeface="Tahoma"/>
              </a:rPr>
              <a:t>            </a:t>
            </a:r>
          </a:p>
          <a:p>
            <a:r>
              <a:rPr lang="es-EC" sz="1400" b="1" spc="-4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400" b="1" spc="-4" dirty="0" smtClean="0">
                <a:solidFill>
                  <a:srgbClr val="001F5F"/>
                </a:solidFill>
                <a:latin typeface="Tahoma"/>
                <a:cs typeface="Tahoma"/>
              </a:rPr>
              <a:t>              10</a:t>
            </a:r>
            <a:r>
              <a:rPr lang="es-EC" sz="1400" b="1" dirty="0" smtClean="0">
                <a:solidFill>
                  <a:srgbClr val="001F5F"/>
                </a:solidFill>
                <a:latin typeface="Tahoma"/>
                <a:cs typeface="Tahoma"/>
              </a:rPr>
              <a:t>.788</a:t>
            </a:r>
            <a:r>
              <a:rPr lang="es-EC" sz="1400" b="1" spc="-53" dirty="0" smtClean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400" b="1" dirty="0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lang="es-EC" sz="1400" b="1" spc="-2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400" b="1" dirty="0">
                <a:solidFill>
                  <a:srgbClr val="001F5F"/>
                </a:solidFill>
                <a:latin typeface="Tahoma"/>
                <a:cs typeface="Tahoma"/>
              </a:rPr>
              <a:t>dic</a:t>
            </a:r>
            <a:r>
              <a:rPr lang="es-EC" sz="1400" b="1" spc="-13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400" b="1" dirty="0">
                <a:solidFill>
                  <a:srgbClr val="001F5F"/>
                </a:solidFill>
                <a:latin typeface="Tahoma"/>
                <a:cs typeface="Tahoma"/>
              </a:rPr>
              <a:t>2015</a:t>
            </a:r>
            <a:endParaRPr lang="es-EC" sz="1400" dirty="0">
              <a:latin typeface="Tahoma"/>
              <a:cs typeface="Tahoma"/>
            </a:endParaRPr>
          </a:p>
          <a:p>
            <a:pPr marL="642785">
              <a:lnSpc>
                <a:spcPct val="100585"/>
              </a:lnSpc>
              <a:spcBef>
                <a:spcPts val="85"/>
              </a:spcBef>
            </a:pP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•</a:t>
            </a:r>
            <a:r>
              <a:rPr lang="es-EC" sz="1400" spc="-10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400" spc="-25" dirty="0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esi</a:t>
            </a:r>
            <a:r>
              <a:rPr lang="es-EC" sz="1400" spc="4" dirty="0">
                <a:solidFill>
                  <a:srgbClr val="001F5F"/>
                </a:solidFill>
                <a:latin typeface="Tahoma"/>
                <a:cs typeface="Tahoma"/>
              </a:rPr>
              <a:t>d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enc</a:t>
            </a:r>
            <a:r>
              <a:rPr lang="es-EC" sz="1400" spc="4" dirty="0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lang="es-EC" sz="1400" spc="4" dirty="0">
                <a:solidFill>
                  <a:srgbClr val="001F5F"/>
                </a:solidFill>
                <a:latin typeface="Tahoma"/>
                <a:cs typeface="Tahoma"/>
              </a:rPr>
              <a:t>l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es:</a:t>
            </a:r>
            <a:r>
              <a:rPr lang="es-EC" sz="1400" spc="-7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400" spc="-70" dirty="0" smtClean="0">
                <a:solidFill>
                  <a:srgbClr val="001F5F"/>
                </a:solidFill>
                <a:latin typeface="Tahoma"/>
                <a:cs typeface="Tahoma"/>
              </a:rPr>
              <a:t>   8</a:t>
            </a:r>
            <a:r>
              <a:rPr lang="es-EC" sz="1400" spc="4" dirty="0" smtClean="0">
                <a:solidFill>
                  <a:srgbClr val="001F5F"/>
                </a:solidFill>
                <a:latin typeface="Tahoma"/>
                <a:cs typeface="Tahoma"/>
              </a:rPr>
              <a:t>.585</a:t>
            </a:r>
            <a:endParaRPr lang="es-EC" sz="1400" dirty="0">
              <a:latin typeface="Tahoma"/>
              <a:cs typeface="Tahoma"/>
            </a:endParaRPr>
          </a:p>
          <a:p>
            <a:pPr marL="642785">
              <a:lnSpc>
                <a:spcPct val="100585"/>
              </a:lnSpc>
              <a:spcBef>
                <a:spcPts val="75"/>
              </a:spcBef>
              <a:tabLst>
                <a:tab pos="1943100" algn="l"/>
              </a:tabLst>
            </a:pP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•</a:t>
            </a:r>
            <a:r>
              <a:rPr lang="es-EC" sz="1400" spc="-10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C</a:t>
            </a:r>
            <a:r>
              <a:rPr lang="es-EC" sz="1400" spc="4" dirty="0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m</a:t>
            </a:r>
            <a:r>
              <a:rPr lang="es-EC" sz="1400" spc="4" dirty="0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lang="es-EC" sz="1400" spc="-9" dirty="0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c</a:t>
            </a:r>
            <a:r>
              <a:rPr lang="es-EC" sz="1400" spc="4" dirty="0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lang="es-EC" sz="1400" spc="4" dirty="0">
                <a:solidFill>
                  <a:srgbClr val="001F5F"/>
                </a:solidFill>
                <a:latin typeface="Tahoma"/>
                <a:cs typeface="Tahoma"/>
              </a:rPr>
              <a:t>l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es:	  1</a:t>
            </a:r>
            <a:r>
              <a:rPr lang="es-EC" sz="1400" spc="4" dirty="0">
                <a:solidFill>
                  <a:srgbClr val="001F5F"/>
                </a:solidFill>
                <a:latin typeface="Tahoma"/>
                <a:cs typeface="Tahoma"/>
              </a:rPr>
              <a:t>.638</a:t>
            </a:r>
            <a:endParaRPr lang="es-EC" sz="1400" dirty="0">
              <a:latin typeface="Tahoma"/>
              <a:cs typeface="Tahoma"/>
            </a:endParaRPr>
          </a:p>
          <a:p>
            <a:pPr marL="642785">
              <a:lnSpc>
                <a:spcPct val="100585"/>
              </a:lnSpc>
              <a:spcBef>
                <a:spcPts val="75"/>
              </a:spcBef>
              <a:tabLst>
                <a:tab pos="2019300" algn="l"/>
              </a:tabLst>
            </a:pP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•</a:t>
            </a:r>
            <a:r>
              <a:rPr lang="es-EC" sz="1400" spc="-10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400" spc="-14" dirty="0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ndu</a:t>
            </a:r>
            <a:r>
              <a:rPr lang="es-EC" sz="1400" spc="-4" dirty="0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tri</a:t>
            </a:r>
            <a:r>
              <a:rPr lang="es-EC" sz="1400" spc="4" dirty="0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l</a:t>
            </a:r>
            <a:r>
              <a:rPr lang="es-EC" sz="1400" spc="4" dirty="0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s:	   176</a:t>
            </a:r>
            <a:endParaRPr lang="es-EC" sz="1400" dirty="0">
              <a:latin typeface="Tahoma"/>
              <a:cs typeface="Tahoma"/>
            </a:endParaRPr>
          </a:p>
          <a:p>
            <a:pPr marL="642785">
              <a:lnSpc>
                <a:spcPct val="100585"/>
              </a:lnSpc>
              <a:spcBef>
                <a:spcPts val="75"/>
              </a:spcBef>
              <a:tabLst>
                <a:tab pos="2044700" algn="l"/>
              </a:tabLst>
            </a:pP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•</a:t>
            </a:r>
            <a:r>
              <a:rPr lang="es-EC" sz="1400" spc="-100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400" spc="-4" dirty="0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t</a:t>
            </a:r>
            <a:r>
              <a:rPr lang="es-EC" sz="1400" spc="-14" dirty="0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lang="es-EC" sz="1400" spc="4" dirty="0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lang="es-EC" sz="1400" dirty="0">
                <a:solidFill>
                  <a:srgbClr val="001F5F"/>
                </a:solidFill>
                <a:latin typeface="Tahoma"/>
                <a:cs typeface="Tahoma"/>
              </a:rPr>
              <a:t>s:	   389</a:t>
            </a:r>
            <a:endParaRPr lang="es-EC" sz="1400" dirty="0">
              <a:latin typeface="Tahoma"/>
              <a:cs typeface="Tahoma"/>
            </a:endParaRPr>
          </a:p>
        </p:txBody>
      </p:sp>
      <p:sp>
        <p:nvSpPr>
          <p:cNvPr id="33" name="object 6"/>
          <p:cNvSpPr/>
          <p:nvPr/>
        </p:nvSpPr>
        <p:spPr>
          <a:xfrm>
            <a:off x="226255" y="4531253"/>
            <a:ext cx="4236455" cy="399766"/>
          </a:xfrm>
          <a:custGeom>
            <a:avLst/>
            <a:gdLst/>
            <a:ahLst/>
            <a:cxnLst/>
            <a:rect l="l" t="t" r="r" b="b"/>
            <a:pathLst>
              <a:path w="4766144" h="383794">
                <a:moveTo>
                  <a:pt x="0" y="64008"/>
                </a:moveTo>
                <a:lnTo>
                  <a:pt x="13593" y="24518"/>
                </a:lnTo>
                <a:lnTo>
                  <a:pt x="47815" y="2051"/>
                </a:lnTo>
                <a:lnTo>
                  <a:pt x="4702263" y="0"/>
                </a:lnTo>
                <a:lnTo>
                  <a:pt x="4716680" y="1630"/>
                </a:lnTo>
                <a:lnTo>
                  <a:pt x="4751519" y="23202"/>
                </a:lnTo>
                <a:lnTo>
                  <a:pt x="4766120" y="62214"/>
                </a:lnTo>
                <a:lnTo>
                  <a:pt x="4766144" y="319786"/>
                </a:lnTo>
                <a:lnTo>
                  <a:pt x="4764514" y="334208"/>
                </a:lnTo>
                <a:lnTo>
                  <a:pt x="4742965" y="369116"/>
                </a:lnTo>
                <a:lnTo>
                  <a:pt x="4704051" y="383769"/>
                </a:lnTo>
                <a:lnTo>
                  <a:pt x="63957" y="383794"/>
                </a:lnTo>
                <a:lnTo>
                  <a:pt x="49541" y="382158"/>
                </a:lnTo>
                <a:lnTo>
                  <a:pt x="14673" y="360564"/>
                </a:lnTo>
                <a:lnTo>
                  <a:pt x="26" y="321635"/>
                </a:lnTo>
                <a:lnTo>
                  <a:pt x="0" y="64008"/>
                </a:lnTo>
                <a:close/>
              </a:path>
            </a:pathLst>
          </a:custGeom>
          <a:ln w="25400">
            <a:solidFill>
              <a:srgbClr val="4674AB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b="1" spc="0" dirty="0" smtClean="0">
                <a:solidFill>
                  <a:srgbClr val="001F5F"/>
                </a:solidFill>
                <a:latin typeface="Tahoma"/>
                <a:cs typeface="Tahoma"/>
              </a:rPr>
              <a:t>  	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Cl</a:t>
            </a:r>
            <a:r>
              <a:rPr lang="es-EC" sz="1600" b="1" spc="4" dirty="0" smtClean="0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ent</a:t>
            </a:r>
            <a:r>
              <a:rPr lang="es-EC" sz="1600" b="1" spc="-4" dirty="0" smtClean="0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lang="es-EC" sz="1600" b="1" spc="4" dirty="0" smtClean="0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lang="es-EC" sz="1600" b="1" spc="0" dirty="0" smtClean="0">
                <a:solidFill>
                  <a:srgbClr val="001F5F"/>
                </a:solidFill>
                <a:latin typeface="Tahoma"/>
                <a:cs typeface="Tahoma"/>
              </a:rPr>
              <a:t>:</a:t>
            </a:r>
            <a:endParaRPr lang="es-EC" sz="1600" dirty="0" smtClean="0">
              <a:latin typeface="Tahoma"/>
              <a:cs typeface="Tahoma"/>
            </a:endParaRPr>
          </a:p>
          <a:p>
            <a:endParaRPr lang="es-EC" sz="1600" dirty="0" smtClean="0"/>
          </a:p>
          <a:p>
            <a:endParaRPr sz="1600" dirty="0"/>
          </a:p>
        </p:txBody>
      </p:sp>
      <p:sp>
        <p:nvSpPr>
          <p:cNvPr id="37" name="object 6"/>
          <p:cNvSpPr/>
          <p:nvPr/>
        </p:nvSpPr>
        <p:spPr>
          <a:xfrm>
            <a:off x="6189363" y="5052687"/>
            <a:ext cx="1628837" cy="303828"/>
          </a:xfrm>
          <a:custGeom>
            <a:avLst/>
            <a:gdLst/>
            <a:ahLst/>
            <a:cxnLst/>
            <a:rect l="l" t="t" r="r" b="b"/>
            <a:pathLst>
              <a:path w="4766144" h="383794">
                <a:moveTo>
                  <a:pt x="0" y="64008"/>
                </a:moveTo>
                <a:lnTo>
                  <a:pt x="13593" y="24518"/>
                </a:lnTo>
                <a:lnTo>
                  <a:pt x="47815" y="2051"/>
                </a:lnTo>
                <a:lnTo>
                  <a:pt x="4702263" y="0"/>
                </a:lnTo>
                <a:lnTo>
                  <a:pt x="4716680" y="1630"/>
                </a:lnTo>
                <a:lnTo>
                  <a:pt x="4751519" y="23202"/>
                </a:lnTo>
                <a:lnTo>
                  <a:pt x="4766120" y="62214"/>
                </a:lnTo>
                <a:lnTo>
                  <a:pt x="4766144" y="319786"/>
                </a:lnTo>
                <a:lnTo>
                  <a:pt x="4764514" y="334208"/>
                </a:lnTo>
                <a:lnTo>
                  <a:pt x="4742965" y="369116"/>
                </a:lnTo>
                <a:lnTo>
                  <a:pt x="4704051" y="383769"/>
                </a:lnTo>
                <a:lnTo>
                  <a:pt x="63957" y="383794"/>
                </a:lnTo>
                <a:lnTo>
                  <a:pt x="49541" y="382158"/>
                </a:lnTo>
                <a:lnTo>
                  <a:pt x="14673" y="360564"/>
                </a:lnTo>
                <a:lnTo>
                  <a:pt x="26" y="321635"/>
                </a:lnTo>
                <a:lnTo>
                  <a:pt x="0" y="64008"/>
                </a:lnTo>
                <a:close/>
              </a:path>
            </a:pathLst>
          </a:custGeom>
          <a:ln w="25400">
            <a:solidFill>
              <a:srgbClr val="4674AB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b="1" spc="0" dirty="0" smtClean="0">
                <a:solidFill>
                  <a:srgbClr val="001F5F"/>
                </a:solidFill>
                <a:latin typeface="Tahoma"/>
                <a:cs typeface="Tahoma"/>
              </a:rPr>
              <a:t>  </a:t>
            </a:r>
            <a:r>
              <a:rPr lang="es-EC" sz="1200" b="1" dirty="0" smtClean="0">
                <a:solidFill>
                  <a:srgbClr val="001F5F"/>
                </a:solidFill>
                <a:latin typeface="Tahoma"/>
                <a:cs typeface="Tahoma"/>
              </a:rPr>
              <a:t>Teléfonos:</a:t>
            </a:r>
            <a:endParaRPr sz="1600" dirty="0"/>
          </a:p>
        </p:txBody>
      </p:sp>
      <p:sp>
        <p:nvSpPr>
          <p:cNvPr id="41" name="object 6"/>
          <p:cNvSpPr/>
          <p:nvPr/>
        </p:nvSpPr>
        <p:spPr>
          <a:xfrm>
            <a:off x="6204354" y="4346535"/>
            <a:ext cx="1628837" cy="303828"/>
          </a:xfrm>
          <a:custGeom>
            <a:avLst/>
            <a:gdLst/>
            <a:ahLst/>
            <a:cxnLst/>
            <a:rect l="l" t="t" r="r" b="b"/>
            <a:pathLst>
              <a:path w="4766144" h="383794">
                <a:moveTo>
                  <a:pt x="0" y="64008"/>
                </a:moveTo>
                <a:lnTo>
                  <a:pt x="13593" y="24518"/>
                </a:lnTo>
                <a:lnTo>
                  <a:pt x="47815" y="2051"/>
                </a:lnTo>
                <a:lnTo>
                  <a:pt x="4702263" y="0"/>
                </a:lnTo>
                <a:lnTo>
                  <a:pt x="4716680" y="1630"/>
                </a:lnTo>
                <a:lnTo>
                  <a:pt x="4751519" y="23202"/>
                </a:lnTo>
                <a:lnTo>
                  <a:pt x="4766120" y="62214"/>
                </a:lnTo>
                <a:lnTo>
                  <a:pt x="4766144" y="319786"/>
                </a:lnTo>
                <a:lnTo>
                  <a:pt x="4764514" y="334208"/>
                </a:lnTo>
                <a:lnTo>
                  <a:pt x="4742965" y="369116"/>
                </a:lnTo>
                <a:lnTo>
                  <a:pt x="4704051" y="383769"/>
                </a:lnTo>
                <a:lnTo>
                  <a:pt x="63957" y="383794"/>
                </a:lnTo>
                <a:lnTo>
                  <a:pt x="49541" y="382158"/>
                </a:lnTo>
                <a:lnTo>
                  <a:pt x="14673" y="360564"/>
                </a:lnTo>
                <a:lnTo>
                  <a:pt x="26" y="321635"/>
                </a:lnTo>
                <a:lnTo>
                  <a:pt x="0" y="64008"/>
                </a:lnTo>
                <a:close/>
              </a:path>
            </a:pathLst>
          </a:custGeom>
          <a:ln w="25400">
            <a:solidFill>
              <a:srgbClr val="4674AB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b="1" spc="0" dirty="0" smtClean="0">
                <a:solidFill>
                  <a:srgbClr val="001F5F"/>
                </a:solidFill>
                <a:latin typeface="Tahoma"/>
                <a:cs typeface="Tahoma"/>
              </a:rPr>
              <a:t>  </a:t>
            </a:r>
            <a:r>
              <a:rPr lang="es-EC" sz="1200" b="1" spc="0" dirty="0" smtClean="0">
                <a:solidFill>
                  <a:srgbClr val="001F5F"/>
                </a:solidFill>
                <a:latin typeface="Tahoma"/>
                <a:cs typeface="Tahoma"/>
              </a:rPr>
              <a:t>Dirección:</a:t>
            </a:r>
            <a:endParaRPr lang="es-EC" sz="1200" dirty="0" smtClean="0"/>
          </a:p>
          <a:p>
            <a:endParaRPr sz="1600" dirty="0"/>
          </a:p>
        </p:txBody>
      </p:sp>
      <p:sp>
        <p:nvSpPr>
          <p:cNvPr id="42" name="object 3"/>
          <p:cNvSpPr/>
          <p:nvPr/>
        </p:nvSpPr>
        <p:spPr>
          <a:xfrm>
            <a:off x="7833191" y="4346534"/>
            <a:ext cx="2579426" cy="303829"/>
          </a:xfrm>
          <a:custGeom>
            <a:avLst/>
            <a:gdLst/>
            <a:ahLst/>
            <a:cxnLst/>
            <a:rect l="l" t="t" r="r" b="b"/>
            <a:pathLst>
              <a:path w="6808851" h="542582">
                <a:moveTo>
                  <a:pt x="0" y="542582"/>
                </a:moveTo>
                <a:lnTo>
                  <a:pt x="6808851" y="542582"/>
                </a:lnTo>
                <a:lnTo>
                  <a:pt x="6808851" y="0"/>
                </a:lnTo>
                <a:lnTo>
                  <a:pt x="0" y="0"/>
                </a:lnTo>
                <a:lnTo>
                  <a:pt x="0" y="542582"/>
                </a:lnTo>
              </a:path>
            </a:pathLst>
          </a:custGeom>
          <a:solidFill>
            <a:srgbClr val="D0D7E8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dirty="0" smtClean="0"/>
              <a:t>  </a:t>
            </a:r>
            <a:r>
              <a:rPr lang="es-EC" sz="1200" b="1" spc="-4" dirty="0" smtClean="0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lang="es-EC" sz="1200" b="1" dirty="0" smtClean="0">
                <a:solidFill>
                  <a:srgbClr val="001F5F"/>
                </a:solidFill>
                <a:latin typeface="Tahoma"/>
                <a:cs typeface="Tahoma"/>
              </a:rPr>
              <a:t>spañola </a:t>
            </a:r>
            <a:r>
              <a:rPr lang="es-EC" sz="1200" b="1" dirty="0">
                <a:solidFill>
                  <a:srgbClr val="001F5F"/>
                </a:solidFill>
                <a:latin typeface="Tahoma"/>
                <a:cs typeface="Tahoma"/>
              </a:rPr>
              <a:t>y Juan José Flores</a:t>
            </a:r>
            <a:endParaRPr lang="es-EC" sz="1200" dirty="0">
              <a:latin typeface="Tahoma"/>
              <a:cs typeface="Tahoma"/>
            </a:endParaRPr>
          </a:p>
          <a:p>
            <a:endParaRPr lang="es-EC" sz="1600" b="1" spc="-4" dirty="0" smtClean="0">
              <a:solidFill>
                <a:srgbClr val="001F5F"/>
              </a:solidFill>
              <a:latin typeface="Tahoma"/>
              <a:cs typeface="Tahoma"/>
            </a:endParaRPr>
          </a:p>
          <a:p>
            <a:r>
              <a:rPr lang="es-EC" sz="1600" b="1" spc="-4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600" b="1" spc="-4" dirty="0" smtClean="0">
                <a:solidFill>
                  <a:srgbClr val="001F5F"/>
                </a:solidFill>
                <a:latin typeface="Tahoma"/>
                <a:cs typeface="Tahoma"/>
              </a:rPr>
              <a:t>              </a:t>
            </a:r>
            <a:endParaRPr sz="1600" b="1" spc="-4" dirty="0">
              <a:solidFill>
                <a:srgbClr val="001F5F"/>
              </a:solidFill>
              <a:latin typeface="Tahoma"/>
              <a:cs typeface="Tahoma"/>
            </a:endParaRPr>
          </a:p>
        </p:txBody>
      </p:sp>
      <p:sp>
        <p:nvSpPr>
          <p:cNvPr id="43" name="object 6"/>
          <p:cNvSpPr/>
          <p:nvPr/>
        </p:nvSpPr>
        <p:spPr>
          <a:xfrm>
            <a:off x="6204353" y="4699611"/>
            <a:ext cx="1628837" cy="303828"/>
          </a:xfrm>
          <a:custGeom>
            <a:avLst/>
            <a:gdLst/>
            <a:ahLst/>
            <a:cxnLst/>
            <a:rect l="l" t="t" r="r" b="b"/>
            <a:pathLst>
              <a:path w="4766144" h="383794">
                <a:moveTo>
                  <a:pt x="0" y="64008"/>
                </a:moveTo>
                <a:lnTo>
                  <a:pt x="13593" y="24518"/>
                </a:lnTo>
                <a:lnTo>
                  <a:pt x="47815" y="2051"/>
                </a:lnTo>
                <a:lnTo>
                  <a:pt x="4702263" y="0"/>
                </a:lnTo>
                <a:lnTo>
                  <a:pt x="4716680" y="1630"/>
                </a:lnTo>
                <a:lnTo>
                  <a:pt x="4751519" y="23202"/>
                </a:lnTo>
                <a:lnTo>
                  <a:pt x="4766120" y="62214"/>
                </a:lnTo>
                <a:lnTo>
                  <a:pt x="4766144" y="319786"/>
                </a:lnTo>
                <a:lnTo>
                  <a:pt x="4764514" y="334208"/>
                </a:lnTo>
                <a:lnTo>
                  <a:pt x="4742965" y="369116"/>
                </a:lnTo>
                <a:lnTo>
                  <a:pt x="4704051" y="383769"/>
                </a:lnTo>
                <a:lnTo>
                  <a:pt x="63957" y="383794"/>
                </a:lnTo>
                <a:lnTo>
                  <a:pt x="49541" y="382158"/>
                </a:lnTo>
                <a:lnTo>
                  <a:pt x="14673" y="360564"/>
                </a:lnTo>
                <a:lnTo>
                  <a:pt x="26" y="321635"/>
                </a:lnTo>
                <a:lnTo>
                  <a:pt x="0" y="64008"/>
                </a:lnTo>
                <a:close/>
              </a:path>
            </a:pathLst>
          </a:custGeom>
          <a:ln w="25400">
            <a:solidFill>
              <a:srgbClr val="4674AB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b="1" spc="0" dirty="0" smtClean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200" b="1" spc="0" dirty="0" smtClean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200" b="1" dirty="0">
                <a:solidFill>
                  <a:srgbClr val="001F5F"/>
                </a:solidFill>
                <a:latin typeface="Tahoma"/>
                <a:cs typeface="Tahoma"/>
              </a:rPr>
              <a:t>Correo electrónico:</a:t>
            </a:r>
          </a:p>
          <a:p>
            <a:endParaRPr lang="es-EC" sz="1200" dirty="0" smtClean="0"/>
          </a:p>
          <a:p>
            <a:endParaRPr sz="1600" dirty="0"/>
          </a:p>
        </p:txBody>
      </p:sp>
      <p:sp>
        <p:nvSpPr>
          <p:cNvPr id="44" name="object 3"/>
          <p:cNvSpPr/>
          <p:nvPr/>
        </p:nvSpPr>
        <p:spPr>
          <a:xfrm>
            <a:off x="7848180" y="5065932"/>
            <a:ext cx="2594416" cy="286116"/>
          </a:xfrm>
          <a:custGeom>
            <a:avLst/>
            <a:gdLst/>
            <a:ahLst/>
            <a:cxnLst/>
            <a:rect l="l" t="t" r="r" b="b"/>
            <a:pathLst>
              <a:path w="6808851" h="542582">
                <a:moveTo>
                  <a:pt x="0" y="542582"/>
                </a:moveTo>
                <a:lnTo>
                  <a:pt x="6808851" y="542582"/>
                </a:lnTo>
                <a:lnTo>
                  <a:pt x="6808851" y="0"/>
                </a:lnTo>
                <a:lnTo>
                  <a:pt x="0" y="0"/>
                </a:lnTo>
                <a:lnTo>
                  <a:pt x="0" y="542582"/>
                </a:lnTo>
              </a:path>
            </a:pathLst>
          </a:custGeom>
          <a:solidFill>
            <a:srgbClr val="D0D7E8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dirty="0" smtClean="0"/>
              <a:t>  </a:t>
            </a:r>
            <a:r>
              <a:rPr lang="es-EC" sz="1200" b="1" spc="-4" dirty="0" smtClean="0">
                <a:solidFill>
                  <a:srgbClr val="001F5F"/>
                </a:solidFill>
                <a:latin typeface="Tahoma"/>
                <a:cs typeface="Tahoma"/>
              </a:rPr>
              <a:t>052 </a:t>
            </a:r>
            <a:r>
              <a:rPr lang="es-EC" sz="1200" b="1" spc="-4" dirty="0">
                <a:solidFill>
                  <a:srgbClr val="001F5F"/>
                </a:solidFill>
                <a:latin typeface="Tahoma"/>
                <a:cs typeface="Tahoma"/>
              </a:rPr>
              <a:t>520 </a:t>
            </a:r>
            <a:r>
              <a:rPr lang="es-EC" sz="1200" b="1" spc="-4" dirty="0" smtClean="0">
                <a:solidFill>
                  <a:srgbClr val="001F5F"/>
                </a:solidFill>
                <a:latin typeface="Tahoma"/>
                <a:cs typeface="Tahoma"/>
              </a:rPr>
              <a:t>733 </a:t>
            </a:r>
            <a:endParaRPr lang="es-EC" sz="1200" dirty="0">
              <a:latin typeface="Tahoma"/>
              <a:cs typeface="Tahoma"/>
            </a:endParaRPr>
          </a:p>
          <a:p>
            <a:endParaRPr lang="es-EC" sz="1600" b="1" spc="-4" dirty="0" smtClean="0">
              <a:solidFill>
                <a:srgbClr val="001F5F"/>
              </a:solidFill>
              <a:latin typeface="Tahoma"/>
              <a:cs typeface="Tahoma"/>
            </a:endParaRPr>
          </a:p>
          <a:p>
            <a:r>
              <a:rPr lang="es-EC" sz="1600" b="1" spc="-4" dirty="0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lang="es-EC" sz="1600" b="1" spc="-4" dirty="0" smtClean="0">
                <a:solidFill>
                  <a:srgbClr val="001F5F"/>
                </a:solidFill>
                <a:latin typeface="Tahoma"/>
                <a:cs typeface="Tahoma"/>
              </a:rPr>
              <a:t>              </a:t>
            </a:r>
            <a:endParaRPr sz="1600" b="1" spc="-4" dirty="0">
              <a:solidFill>
                <a:srgbClr val="001F5F"/>
              </a:solidFill>
              <a:latin typeface="Tahoma"/>
              <a:cs typeface="Tahoma"/>
            </a:endParaRPr>
          </a:p>
        </p:txBody>
      </p:sp>
      <p:sp>
        <p:nvSpPr>
          <p:cNvPr id="45" name="object 6"/>
          <p:cNvSpPr/>
          <p:nvPr/>
        </p:nvSpPr>
        <p:spPr>
          <a:xfrm>
            <a:off x="6204353" y="5404551"/>
            <a:ext cx="1628837" cy="303828"/>
          </a:xfrm>
          <a:custGeom>
            <a:avLst/>
            <a:gdLst/>
            <a:ahLst/>
            <a:cxnLst/>
            <a:rect l="l" t="t" r="r" b="b"/>
            <a:pathLst>
              <a:path w="4766144" h="383794">
                <a:moveTo>
                  <a:pt x="0" y="64008"/>
                </a:moveTo>
                <a:lnTo>
                  <a:pt x="13593" y="24518"/>
                </a:lnTo>
                <a:lnTo>
                  <a:pt x="47815" y="2051"/>
                </a:lnTo>
                <a:lnTo>
                  <a:pt x="4702263" y="0"/>
                </a:lnTo>
                <a:lnTo>
                  <a:pt x="4716680" y="1630"/>
                </a:lnTo>
                <a:lnTo>
                  <a:pt x="4751519" y="23202"/>
                </a:lnTo>
                <a:lnTo>
                  <a:pt x="4766120" y="62214"/>
                </a:lnTo>
                <a:lnTo>
                  <a:pt x="4766144" y="319786"/>
                </a:lnTo>
                <a:lnTo>
                  <a:pt x="4764514" y="334208"/>
                </a:lnTo>
                <a:lnTo>
                  <a:pt x="4742965" y="369116"/>
                </a:lnTo>
                <a:lnTo>
                  <a:pt x="4704051" y="383769"/>
                </a:lnTo>
                <a:lnTo>
                  <a:pt x="63957" y="383794"/>
                </a:lnTo>
                <a:lnTo>
                  <a:pt x="49541" y="382158"/>
                </a:lnTo>
                <a:lnTo>
                  <a:pt x="14673" y="360564"/>
                </a:lnTo>
                <a:lnTo>
                  <a:pt x="26" y="321635"/>
                </a:lnTo>
                <a:lnTo>
                  <a:pt x="0" y="64008"/>
                </a:lnTo>
                <a:close/>
              </a:path>
            </a:pathLst>
          </a:custGeom>
          <a:ln w="25400">
            <a:solidFill>
              <a:srgbClr val="4674AB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b="1" spc="0" dirty="0" smtClean="0">
                <a:solidFill>
                  <a:srgbClr val="001F5F"/>
                </a:solidFill>
                <a:latin typeface="Tahoma"/>
                <a:cs typeface="Tahoma"/>
              </a:rPr>
              <a:t>  </a:t>
            </a:r>
            <a:r>
              <a:rPr lang="es-EC" sz="1200" b="1" dirty="0" smtClean="0">
                <a:solidFill>
                  <a:srgbClr val="001F5F"/>
                </a:solidFill>
                <a:latin typeface="Tahoma"/>
                <a:cs typeface="Tahoma"/>
              </a:rPr>
              <a:t>Página </a:t>
            </a:r>
            <a:r>
              <a:rPr lang="es-EC" sz="1200" b="1" dirty="0">
                <a:solidFill>
                  <a:srgbClr val="001F5F"/>
                </a:solidFill>
                <a:latin typeface="Tahoma"/>
                <a:cs typeface="Tahoma"/>
              </a:rPr>
              <a:t>web:</a:t>
            </a:r>
          </a:p>
          <a:p>
            <a:endParaRPr lang="es-EC" sz="1200" dirty="0" smtClean="0"/>
          </a:p>
          <a:p>
            <a:endParaRPr sz="1600" dirty="0"/>
          </a:p>
        </p:txBody>
      </p:sp>
      <p:sp>
        <p:nvSpPr>
          <p:cNvPr id="46" name="object 3"/>
          <p:cNvSpPr/>
          <p:nvPr/>
        </p:nvSpPr>
        <p:spPr>
          <a:xfrm>
            <a:off x="7857622" y="4699611"/>
            <a:ext cx="2585428" cy="306613"/>
          </a:xfrm>
          <a:custGeom>
            <a:avLst/>
            <a:gdLst/>
            <a:ahLst/>
            <a:cxnLst/>
            <a:rect l="l" t="t" r="r" b="b"/>
            <a:pathLst>
              <a:path w="6808851" h="542582">
                <a:moveTo>
                  <a:pt x="0" y="542582"/>
                </a:moveTo>
                <a:lnTo>
                  <a:pt x="6808851" y="542582"/>
                </a:lnTo>
                <a:lnTo>
                  <a:pt x="6808851" y="0"/>
                </a:lnTo>
                <a:lnTo>
                  <a:pt x="0" y="0"/>
                </a:lnTo>
                <a:lnTo>
                  <a:pt x="0" y="542582"/>
                </a:lnTo>
              </a:path>
            </a:pathLst>
          </a:custGeom>
          <a:solidFill>
            <a:srgbClr val="D0D7E8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dirty="0" smtClean="0"/>
              <a:t>  </a:t>
            </a:r>
            <a:r>
              <a:rPr lang="es-EC" sz="1200" b="1" spc="-4" dirty="0" smtClean="0">
                <a:solidFill>
                  <a:srgbClr val="001F5F"/>
                </a:solidFill>
                <a:latin typeface="Tahoma"/>
                <a:cs typeface="Tahoma"/>
              </a:rPr>
              <a:t>gerencia@elecgalapagos.com.ec</a:t>
            </a:r>
            <a:endParaRPr lang="es-EC" sz="1200" dirty="0">
              <a:latin typeface="Tahoma"/>
              <a:cs typeface="Tahoma"/>
            </a:endParaRPr>
          </a:p>
          <a:p>
            <a:r>
              <a:rPr lang="es-EC" sz="1600" b="1" spc="-4" dirty="0" smtClean="0">
                <a:solidFill>
                  <a:srgbClr val="001F5F"/>
                </a:solidFill>
                <a:latin typeface="Tahoma"/>
                <a:cs typeface="Tahoma"/>
              </a:rPr>
              <a:t>         </a:t>
            </a:r>
            <a:endParaRPr sz="1600" b="1" spc="-4" dirty="0">
              <a:solidFill>
                <a:srgbClr val="001F5F"/>
              </a:solidFill>
              <a:latin typeface="Tahoma"/>
              <a:cs typeface="Tahoma"/>
            </a:endParaRPr>
          </a:p>
        </p:txBody>
      </p:sp>
      <p:sp>
        <p:nvSpPr>
          <p:cNvPr id="47" name="object 3"/>
          <p:cNvSpPr/>
          <p:nvPr/>
        </p:nvSpPr>
        <p:spPr>
          <a:xfrm>
            <a:off x="7848180" y="5419541"/>
            <a:ext cx="2594416" cy="308712"/>
          </a:xfrm>
          <a:custGeom>
            <a:avLst/>
            <a:gdLst/>
            <a:ahLst/>
            <a:cxnLst/>
            <a:rect l="l" t="t" r="r" b="b"/>
            <a:pathLst>
              <a:path w="6808851" h="542582">
                <a:moveTo>
                  <a:pt x="0" y="542582"/>
                </a:moveTo>
                <a:lnTo>
                  <a:pt x="6808851" y="542582"/>
                </a:lnTo>
                <a:lnTo>
                  <a:pt x="6808851" y="0"/>
                </a:lnTo>
                <a:lnTo>
                  <a:pt x="0" y="0"/>
                </a:lnTo>
                <a:lnTo>
                  <a:pt x="0" y="542582"/>
                </a:lnTo>
              </a:path>
            </a:pathLst>
          </a:custGeom>
          <a:solidFill>
            <a:srgbClr val="D0D7E8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noAutofit/>
          </a:bodyPr>
          <a:lstStyle/>
          <a:p>
            <a:r>
              <a:rPr lang="es-EC" dirty="0" smtClean="0"/>
              <a:t>  </a:t>
            </a:r>
            <a:r>
              <a:rPr lang="es-EC" sz="1200" b="1" spc="-4" dirty="0" smtClean="0">
                <a:solidFill>
                  <a:srgbClr val="001F5F"/>
                </a:solidFill>
                <a:latin typeface="Tahoma"/>
                <a:cs typeface="Tahoma"/>
              </a:rPr>
              <a:t>www.elecgalapagos.com.ec</a:t>
            </a:r>
            <a:r>
              <a:rPr lang="es-EC" sz="1600" b="1" spc="-4" dirty="0" smtClean="0">
                <a:solidFill>
                  <a:srgbClr val="001F5F"/>
                </a:solidFill>
                <a:latin typeface="Tahoma"/>
                <a:cs typeface="Tahoma"/>
              </a:rPr>
              <a:t>          </a:t>
            </a:r>
            <a:endParaRPr sz="1600" b="1" spc="-4" dirty="0">
              <a:solidFill>
                <a:srgbClr val="001F5F"/>
              </a:solidFill>
              <a:latin typeface="Tahoma"/>
              <a:cs typeface="Tahoma"/>
            </a:endParaRPr>
          </a:p>
        </p:txBody>
      </p:sp>
      <p:pic>
        <p:nvPicPr>
          <p:cNvPr id="48" name="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354" y="1517339"/>
            <a:ext cx="3812022" cy="261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73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0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1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2" name="object 19"/>
          <p:cNvSpPr/>
          <p:nvPr/>
        </p:nvSpPr>
        <p:spPr>
          <a:xfrm>
            <a:off x="1228097" y="256754"/>
            <a:ext cx="8092556" cy="677916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Satisfacción del Cliente</a:t>
            </a:r>
            <a:endParaRPr dirty="0">
              <a:solidFill>
                <a:schemeClr val="bg1"/>
              </a:solidFill>
            </a:endParaRPr>
          </a:p>
        </p:txBody>
      </p:sp>
      <p:graphicFrame>
        <p:nvGraphicFramePr>
          <p:cNvPr id="29" name="Diagrama 28"/>
          <p:cNvGraphicFramePr/>
          <p:nvPr>
            <p:extLst>
              <p:ext uri="{D42A27DB-BD31-4B8C-83A1-F6EECF244321}">
                <p14:modId xmlns:p14="http://schemas.microsoft.com/office/powerpoint/2010/main" val="250057621"/>
              </p:ext>
            </p:extLst>
          </p:nvPr>
        </p:nvGraphicFramePr>
        <p:xfrm>
          <a:off x="-171995" y="1079064"/>
          <a:ext cx="8626448" cy="3567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0" name="Subtitle 5"/>
          <p:cNvSpPr txBox="1">
            <a:spLocks/>
          </p:cNvSpPr>
          <p:nvPr/>
        </p:nvSpPr>
        <p:spPr>
          <a:xfrm>
            <a:off x="559579" y="1114244"/>
            <a:ext cx="7321087" cy="457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3200" dirty="0" smtClean="0">
                <a:solidFill>
                  <a:schemeClr val="accent1">
                    <a:lumMod val="75000"/>
                  </a:schemeClr>
                </a:solidFill>
              </a:rPr>
              <a:t>Indicador Histórico de ELECGALAPAGOS</a:t>
            </a:r>
          </a:p>
          <a:p>
            <a:endParaRPr lang="es-EC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0"/>
          <a:srcRect t="1" b="37797"/>
          <a:stretch/>
        </p:blipFill>
        <p:spPr>
          <a:xfrm>
            <a:off x="4550861" y="3336536"/>
            <a:ext cx="7729078" cy="330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1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0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1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2" name="object 19"/>
          <p:cNvSpPr/>
          <p:nvPr/>
        </p:nvSpPr>
        <p:spPr>
          <a:xfrm>
            <a:off x="1228097" y="256754"/>
            <a:ext cx="8092556" cy="677916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Satisfacción del Cliente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0" name="Subtitle 5"/>
          <p:cNvSpPr txBox="1">
            <a:spLocks/>
          </p:cNvSpPr>
          <p:nvPr/>
        </p:nvSpPr>
        <p:spPr>
          <a:xfrm>
            <a:off x="559579" y="1114244"/>
            <a:ext cx="7321087" cy="457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</a:rPr>
              <a:t>SISTEMA DE GESTIÓN DE CALIDAD </a:t>
            </a:r>
          </a:p>
        </p:txBody>
      </p:sp>
      <p:sp>
        <p:nvSpPr>
          <p:cNvPr id="14" name="Llamada de flecha hacia abajo 13"/>
          <p:cNvSpPr/>
          <p:nvPr/>
        </p:nvSpPr>
        <p:spPr>
          <a:xfrm>
            <a:off x="6358582" y="1715007"/>
            <a:ext cx="3721539" cy="4369465"/>
          </a:xfrm>
          <a:prstGeom prst="downArrowCallout">
            <a:avLst>
              <a:gd name="adj1" fmla="val 6434"/>
              <a:gd name="adj2" fmla="val 3502"/>
              <a:gd name="adj3" fmla="val 40146"/>
              <a:gd name="adj4" fmla="val 6497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/>
          <p:cNvSpPr txBox="1"/>
          <p:nvPr/>
        </p:nvSpPr>
        <p:spPr>
          <a:xfrm>
            <a:off x="6393084" y="1959620"/>
            <a:ext cx="345393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200" dirty="0"/>
              <a:t>ELECGALAPAGOS, </a:t>
            </a:r>
            <a:r>
              <a:rPr lang="es-EC" sz="2200" dirty="0" smtClean="0"/>
              <a:t>trabaja en el </a:t>
            </a:r>
            <a:r>
              <a:rPr lang="es-EC" sz="2200" dirty="0"/>
              <a:t>mejoramiento continuo, la productividad sostenida, el servicio eficaz y la responsabilidad social y </a:t>
            </a:r>
            <a:r>
              <a:rPr lang="es-EC" sz="2200" dirty="0" smtClean="0"/>
              <a:t>ambientalmente responsable.</a:t>
            </a:r>
            <a:endParaRPr lang="es-EC" sz="2200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6074183" y="4709169"/>
            <a:ext cx="4652746" cy="17426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185677" y="4764867"/>
            <a:ext cx="4247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En diciembre, realizó </a:t>
            </a:r>
            <a:r>
              <a:rPr lang="es-EC" sz="2000" dirty="0"/>
              <a:t>la primera auditoría de seguimiento al Sistema de Gestión de Calidad ISO 9001 2008, por parte de la Empresa Certificadora SGS </a:t>
            </a:r>
            <a:r>
              <a:rPr lang="es-EC" sz="2000" dirty="0" smtClean="0"/>
              <a:t>Ecuador</a:t>
            </a:r>
            <a:endParaRPr lang="es-EC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8607"/>
          <a:stretch/>
        </p:blipFill>
        <p:spPr>
          <a:xfrm>
            <a:off x="184450" y="2300177"/>
            <a:ext cx="5571023" cy="28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0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1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2" name="object 19"/>
          <p:cNvSpPr/>
          <p:nvPr/>
        </p:nvSpPr>
        <p:spPr>
          <a:xfrm>
            <a:off x="1228097" y="256754"/>
            <a:ext cx="8092556" cy="677916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sz="24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Cumplimiento de Responsabilidad Ambiental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13" name="1 Rectángulo"/>
          <p:cNvSpPr/>
          <p:nvPr/>
        </p:nvSpPr>
        <p:spPr>
          <a:xfrm>
            <a:off x="173994" y="1333181"/>
            <a:ext cx="4184468" cy="49327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Monitoreo </a:t>
            </a:r>
            <a:r>
              <a:rPr lang="es-EC" sz="1600" b="1" dirty="0" smtClean="0">
                <a:solidFill>
                  <a:schemeClr val="tx1"/>
                </a:solidFill>
              </a:rPr>
              <a:t>de Bifenil Policlorados – </a:t>
            </a:r>
            <a:r>
              <a:rPr lang="es-EC" sz="1600" b="1" dirty="0" err="1" smtClean="0">
                <a:solidFill>
                  <a:schemeClr val="tx1"/>
                </a:solidFill>
              </a:rPr>
              <a:t>PCB`s</a:t>
            </a:r>
            <a:endParaRPr lang="es-EC" sz="1600" b="1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C" sz="16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Con el apoyo del MAE, se analizaron 663 muestras aceite dieléctrico de transformadores  fuera  de uso.</a:t>
            </a:r>
          </a:p>
          <a:p>
            <a:pPr algn="just"/>
            <a:endParaRPr lang="es-EC" sz="1600" dirty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11 muestras fueron detectadas con PCB´s,  05 corresponde a transformadores de la Empresa y 05 a transformadores privados.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C" sz="1600" dirty="0">
              <a:solidFill>
                <a:schemeClr val="tx1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600" dirty="0" smtClean="0">
                <a:solidFill>
                  <a:schemeClr val="tx1"/>
                </a:solidFill>
              </a:rPr>
              <a:t>Al finalizar los monitoreos de PCB´s en redes eléctricas, los transformadores contaminados se destruirán ante un Gestor autorizado por el MAE.</a:t>
            </a:r>
          </a:p>
        </p:txBody>
      </p:sp>
      <p:pic>
        <p:nvPicPr>
          <p:cNvPr id="14" name="Imagen 13" descr="C:\Users\marco.toscano\Desktop\Grafico de PCB`s - ELECGALAPAGO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949" y="3577419"/>
            <a:ext cx="4560036" cy="304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157" y="1453549"/>
            <a:ext cx="2297171" cy="172557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02" y="1273650"/>
            <a:ext cx="1558351" cy="207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8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0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1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2" name="object 19"/>
          <p:cNvSpPr/>
          <p:nvPr/>
        </p:nvSpPr>
        <p:spPr>
          <a:xfrm>
            <a:off x="1228097" y="256754"/>
            <a:ext cx="8092556" cy="677916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Reciclaje de Materiales, Equipos </a:t>
            </a:r>
            <a:r>
              <a:rPr lang="es-EC" sz="2800" b="1" spc="-100" dirty="0">
                <a:solidFill>
                  <a:srgbClr val="FFFFFF"/>
                </a:solidFill>
                <a:latin typeface="Rockwell"/>
                <a:cs typeface="Rockwell"/>
              </a:rPr>
              <a:t>y</a:t>
            </a: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Desechos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764" y="1517339"/>
            <a:ext cx="3868970" cy="3243682"/>
          </a:xfrm>
          <a:prstGeom prst="rect">
            <a:avLst/>
          </a:prstGeom>
        </p:spPr>
      </p:pic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033074"/>
              </p:ext>
            </p:extLst>
          </p:nvPr>
        </p:nvGraphicFramePr>
        <p:xfrm>
          <a:off x="-879168" y="1333181"/>
          <a:ext cx="6457970" cy="3422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Picture 3" descr="https://encrypted-tbn3.gstatic.com/images?q=tbn:ANd9GcQgoTUXWmiIvNkkMKyzitKi4UV90e0mzCf2E4Mqf5b50HxiTiDAW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57" y="5245027"/>
            <a:ext cx="1652909" cy="123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https://encrypted-tbn1.gstatic.com/images?q=tbn:ANd9GcQHDLOKat5CYqXdNxPN5WnSADGwAjM3Wgda7VJL4TcGpni_Rn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32" y="5153763"/>
            <a:ext cx="1764735" cy="133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Usuario\Desktop\fotos\ACEITES\Térmico - Santa Cruz IV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097" y="5153763"/>
            <a:ext cx="1783335" cy="12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7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0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1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2" name="object 19"/>
          <p:cNvSpPr/>
          <p:nvPr/>
        </p:nvSpPr>
        <p:spPr>
          <a:xfrm>
            <a:off x="1228097" y="256753"/>
            <a:ext cx="8092556" cy="1260585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Inversión en Proyectos de mejora de la Distribución y Expansión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743094" y="2578308"/>
            <a:ext cx="9270336" cy="2758190"/>
            <a:chOff x="743094" y="2850466"/>
            <a:chExt cx="9027464" cy="24240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94" y="2850467"/>
              <a:ext cx="7076303" cy="24240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47" b="5608"/>
            <a:stretch/>
          </p:blipFill>
          <p:spPr>
            <a:xfrm>
              <a:off x="7574979" y="2850466"/>
              <a:ext cx="2195579" cy="24240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91766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object 19"/>
          <p:cNvSpPr/>
          <p:nvPr/>
        </p:nvSpPr>
        <p:spPr>
          <a:xfrm>
            <a:off x="1228097" y="256754"/>
            <a:ext cx="8092556" cy="1076428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lvl="0" algn="ctr"/>
            <a:r>
              <a:rPr lang="es-EC" sz="2800" b="1" spc="-100" dirty="0" smtClean="0">
                <a:solidFill>
                  <a:schemeClr val="bg1"/>
                </a:solidFill>
                <a:latin typeface="Rockwell"/>
                <a:cs typeface="Rockwell"/>
              </a:rPr>
              <a:t>   </a:t>
            </a:r>
            <a:r>
              <a:rPr lang="es-EC" b="1" dirty="0">
                <a:solidFill>
                  <a:schemeClr val="bg1"/>
                </a:solidFill>
                <a:cs typeface="Calibri" pitchFamily="34" charset="0"/>
              </a:rPr>
              <a:t>PROGRAMA DE REFORZAMIENTO DEL SISTEMA NACIONAL </a:t>
            </a:r>
          </a:p>
          <a:p>
            <a:pPr lvl="0" algn="ctr"/>
            <a:r>
              <a:rPr lang="es-EC" b="1" dirty="0">
                <a:solidFill>
                  <a:schemeClr val="bg1"/>
                </a:solidFill>
                <a:cs typeface="Calibri" pitchFamily="34" charset="0"/>
              </a:rPr>
              <a:t>DE DISTRIBUCIÓN - PRSND BID I 2014 </a:t>
            </a:r>
          </a:p>
          <a:p>
            <a:pPr lvl="0" algn="ctr"/>
            <a:r>
              <a:rPr lang="es-EC" b="1" dirty="0">
                <a:solidFill>
                  <a:schemeClr val="bg1"/>
                </a:solidFill>
                <a:cs typeface="Calibri" pitchFamily="34" charset="0"/>
              </a:rPr>
              <a:t>EJECUTADO AL 100% (ETAPA DE LIQUIDACIÓN</a:t>
            </a:r>
            <a:r>
              <a:rPr lang="es-EC" b="1" dirty="0" smtClean="0">
                <a:solidFill>
                  <a:schemeClr val="bg1"/>
                </a:solidFill>
                <a:cs typeface="Calibri" pitchFamily="34" charset="0"/>
              </a:rPr>
              <a:t>)</a:t>
            </a:r>
            <a:endParaRPr lang="es-EC" b="1" dirty="0">
              <a:solidFill>
                <a:schemeClr val="bg1"/>
              </a:solidFill>
              <a:cs typeface="Calibri" pitchFamily="34" charset="0"/>
            </a:endParaRPr>
          </a:p>
        </p:txBody>
      </p:sp>
      <p:pic>
        <p:nvPicPr>
          <p:cNvPr id="8" name="Imagen 7" descr="islas-02-0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815" y="2601065"/>
            <a:ext cx="5636511" cy="3527029"/>
          </a:xfrm>
          <a:prstGeom prst="rect">
            <a:avLst/>
          </a:prstGeom>
        </p:spPr>
      </p:pic>
      <p:grpSp>
        <p:nvGrpSpPr>
          <p:cNvPr id="11" name="3 Grupo"/>
          <p:cNvGrpSpPr/>
          <p:nvPr/>
        </p:nvGrpSpPr>
        <p:grpSpPr>
          <a:xfrm>
            <a:off x="7271771" y="3167664"/>
            <a:ext cx="2600904" cy="698038"/>
            <a:chOff x="6451156" y="2947391"/>
            <a:chExt cx="2600904" cy="698038"/>
          </a:xfrm>
        </p:grpSpPr>
        <p:sp>
          <p:nvSpPr>
            <p:cNvPr id="13" name="Llamada rectangular redondeada 12"/>
            <p:cNvSpPr/>
            <p:nvPr/>
          </p:nvSpPr>
          <p:spPr>
            <a:xfrm>
              <a:off x="6451156" y="2947391"/>
              <a:ext cx="2600904" cy="698038"/>
            </a:xfrm>
            <a:prstGeom prst="wedgeRoundRectCallout">
              <a:avLst>
                <a:gd name="adj1" fmla="val -39133"/>
                <a:gd name="adj2" fmla="val 102162"/>
                <a:gd name="adj3" fmla="val 16667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s-EC" dirty="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6451156" y="2993726"/>
              <a:ext cx="260090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just">
                <a:buFont typeface="Arial" panose="020B0604020202020204" pitchFamily="34" charset="0"/>
                <a:buChar char="•"/>
              </a:pPr>
              <a:r>
                <a:rPr lang="es-EC" sz="1050" dirty="0">
                  <a:solidFill>
                    <a:schemeClr val="bg1"/>
                  </a:solidFill>
                </a:rPr>
                <a:t>Remodelación de redes en sectores: Borreguera Chica, Borreguera Grande, Los Arroyos, Polideportivo el Progreso.</a:t>
              </a:r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5258316" y="4005416"/>
            <a:ext cx="1014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Santa Cruz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7946792" y="4248373"/>
            <a:ext cx="1250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San Cristóbal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254054" y="5892771"/>
            <a:ext cx="101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err="1"/>
              <a:t>Floreana</a:t>
            </a:r>
            <a:endParaRPr lang="es-EC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868992" y="4741058"/>
            <a:ext cx="101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Isabela</a:t>
            </a:r>
          </a:p>
        </p:txBody>
      </p:sp>
      <p:grpSp>
        <p:nvGrpSpPr>
          <p:cNvPr id="19" name="6 Grupo"/>
          <p:cNvGrpSpPr/>
          <p:nvPr/>
        </p:nvGrpSpPr>
        <p:grpSpPr>
          <a:xfrm>
            <a:off x="2736534" y="5599449"/>
            <a:ext cx="2600903" cy="444470"/>
            <a:chOff x="1970510" y="5379176"/>
            <a:chExt cx="2600903" cy="444470"/>
          </a:xfrm>
        </p:grpSpPr>
        <p:sp>
          <p:nvSpPr>
            <p:cNvPr id="22" name="Llamada rectangular redondeada 21"/>
            <p:cNvSpPr/>
            <p:nvPr/>
          </p:nvSpPr>
          <p:spPr>
            <a:xfrm rot="10800000">
              <a:off x="2088910" y="5379176"/>
              <a:ext cx="2236774" cy="444470"/>
            </a:xfrm>
            <a:prstGeom prst="wedgeRoundRectCallout">
              <a:avLst>
                <a:gd name="adj1" fmla="val -62538"/>
                <a:gd name="adj2" fmla="val 55847"/>
                <a:gd name="adj3" fmla="val 16667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1970510" y="5485995"/>
              <a:ext cx="260090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just">
                <a:buFont typeface="Arial" panose="020B0604020202020204" pitchFamily="34" charset="0"/>
                <a:buChar char="•"/>
              </a:pPr>
              <a:r>
                <a:rPr lang="es-EC" sz="1050" dirty="0">
                  <a:solidFill>
                    <a:schemeClr val="bg1"/>
                  </a:solidFill>
                </a:rPr>
                <a:t>Remodelación de Redes en </a:t>
              </a:r>
              <a:r>
                <a:rPr lang="es-EC" sz="1050" dirty="0" err="1">
                  <a:solidFill>
                    <a:schemeClr val="bg1"/>
                  </a:solidFill>
                </a:rPr>
                <a:t>Floreana</a:t>
              </a:r>
              <a:endParaRPr lang="es-EC" sz="105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Llamada rectangular redondeada 23"/>
          <p:cNvSpPr/>
          <p:nvPr/>
        </p:nvSpPr>
        <p:spPr>
          <a:xfrm rot="10800000" flipV="1">
            <a:off x="902658" y="4349557"/>
            <a:ext cx="2381561" cy="660817"/>
          </a:xfrm>
          <a:prstGeom prst="wedgeRoundRectCallout">
            <a:avLst>
              <a:gd name="adj1" fmla="val -66677"/>
              <a:gd name="adj2" fmla="val -30460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s-EC" sz="1050" dirty="0">
                <a:solidFill>
                  <a:schemeClr val="bg1"/>
                </a:solidFill>
              </a:rPr>
              <a:t>Remodelación de redes en sectores: Escuela Jacinto Gordillo, Brisas del Mar, El Pedregal.</a:t>
            </a:r>
          </a:p>
        </p:txBody>
      </p:sp>
      <p:sp>
        <p:nvSpPr>
          <p:cNvPr id="25" name="Flecha curvada hacia la derecha 24"/>
          <p:cNvSpPr/>
          <p:nvPr/>
        </p:nvSpPr>
        <p:spPr>
          <a:xfrm>
            <a:off x="5702955" y="4700928"/>
            <a:ext cx="418412" cy="659477"/>
          </a:xfrm>
          <a:prstGeom prst="curvedRightArrow">
            <a:avLst>
              <a:gd name="adj1" fmla="val 16007"/>
              <a:gd name="adj2" fmla="val 50000"/>
              <a:gd name="adj3" fmla="val 25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6" name="Flecha curvada hacia la izquierda 25"/>
          <p:cNvSpPr/>
          <p:nvPr/>
        </p:nvSpPr>
        <p:spPr>
          <a:xfrm>
            <a:off x="7654252" y="4559864"/>
            <a:ext cx="347730" cy="669681"/>
          </a:xfrm>
          <a:prstGeom prst="curvedLeftArrow">
            <a:avLst>
              <a:gd name="adj1" fmla="val 18616"/>
              <a:gd name="adj2" fmla="val 56400"/>
              <a:gd name="adj3" fmla="val 29745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pSp>
        <p:nvGrpSpPr>
          <p:cNvPr id="27" name="5 Grupo"/>
          <p:cNvGrpSpPr/>
          <p:nvPr/>
        </p:nvGrpSpPr>
        <p:grpSpPr>
          <a:xfrm>
            <a:off x="6091531" y="5087367"/>
            <a:ext cx="1611975" cy="910363"/>
            <a:chOff x="5270915" y="4867093"/>
            <a:chExt cx="1611975" cy="910363"/>
          </a:xfrm>
        </p:grpSpPr>
        <p:sp>
          <p:nvSpPr>
            <p:cNvPr id="28" name="Rectángulo redondeado 27"/>
            <p:cNvSpPr/>
            <p:nvPr/>
          </p:nvSpPr>
          <p:spPr>
            <a:xfrm>
              <a:off x="5300752" y="4867093"/>
              <a:ext cx="1582138" cy="887281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5270915" y="4877210"/>
              <a:ext cx="1444508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just">
                <a:buFont typeface="Arial" panose="020B0604020202020204" pitchFamily="34" charset="0"/>
                <a:buChar char="•"/>
              </a:pPr>
              <a:r>
                <a:rPr lang="es-EC" sz="1050" dirty="0">
                  <a:solidFill>
                    <a:schemeClr val="bg1"/>
                  </a:solidFill>
                </a:rPr>
                <a:t>Montaje de </a:t>
              </a:r>
              <a:r>
                <a:rPr lang="es-EC" sz="1050" dirty="0" err="1">
                  <a:solidFill>
                    <a:schemeClr val="bg1"/>
                  </a:solidFill>
                </a:rPr>
                <a:t>reconectadores</a:t>
              </a:r>
              <a:r>
                <a:rPr lang="es-EC" sz="1050" dirty="0">
                  <a:solidFill>
                    <a:schemeClr val="bg1"/>
                  </a:solidFill>
                </a:rPr>
                <a:t>.</a:t>
              </a:r>
            </a:p>
            <a:p>
              <a:pPr marL="214313" indent="-214313" algn="just">
                <a:buFont typeface="Arial" panose="020B0604020202020204" pitchFamily="34" charset="0"/>
                <a:buChar char="•"/>
              </a:pPr>
              <a:r>
                <a:rPr lang="es-EC" sz="1050" dirty="0">
                  <a:solidFill>
                    <a:schemeClr val="bg1"/>
                  </a:solidFill>
                </a:rPr>
                <a:t>Diseño de dos  Subestaciones de distribución.</a:t>
              </a:r>
            </a:p>
          </p:txBody>
        </p:sp>
      </p:grpSp>
      <p:grpSp>
        <p:nvGrpSpPr>
          <p:cNvPr id="30" name="4 Grupo"/>
          <p:cNvGrpSpPr/>
          <p:nvPr/>
        </p:nvGrpSpPr>
        <p:grpSpPr>
          <a:xfrm>
            <a:off x="4998582" y="3020533"/>
            <a:ext cx="1960213" cy="832529"/>
            <a:chOff x="4177966" y="2800259"/>
            <a:chExt cx="1960213" cy="832529"/>
          </a:xfrm>
        </p:grpSpPr>
        <p:sp>
          <p:nvSpPr>
            <p:cNvPr id="31" name="Rectángulo redondeado 30"/>
            <p:cNvSpPr/>
            <p:nvPr/>
          </p:nvSpPr>
          <p:spPr>
            <a:xfrm>
              <a:off x="4177966" y="2800259"/>
              <a:ext cx="1960213" cy="832529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4201608" y="2864884"/>
              <a:ext cx="185233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just">
                <a:buFont typeface="Arial" panose="020B0604020202020204" pitchFamily="34" charset="0"/>
                <a:buChar char="•"/>
              </a:pPr>
              <a:r>
                <a:rPr lang="es-EC" sz="1050" dirty="0">
                  <a:solidFill>
                    <a:schemeClr val="bg1"/>
                  </a:solidFill>
                </a:rPr>
                <a:t>Repotenciación de centros de transformación y redes de baja tensión a nivel provincial</a:t>
              </a:r>
            </a:p>
          </p:txBody>
        </p:sp>
      </p:grpSp>
      <p:sp>
        <p:nvSpPr>
          <p:cNvPr id="33" name="1 Rectángulo"/>
          <p:cNvSpPr/>
          <p:nvPr/>
        </p:nvSpPr>
        <p:spPr>
          <a:xfrm>
            <a:off x="1054405" y="1496347"/>
            <a:ext cx="3473441" cy="12692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Inversión: USD 1,0 MM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b="1" dirty="0">
                <a:solidFill>
                  <a:schemeClr val="tx1"/>
                </a:solidFill>
              </a:rPr>
              <a:t>5 Proyectos</a:t>
            </a:r>
            <a:r>
              <a:rPr lang="es-EC" sz="1400" dirty="0">
                <a:solidFill>
                  <a:schemeClr val="tx1"/>
                </a:solidFill>
              </a:rPr>
              <a:t> - Obras de Repotenciación de redes de distribución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b="1" dirty="0">
                <a:solidFill>
                  <a:schemeClr val="tx1"/>
                </a:solidFill>
              </a:rPr>
              <a:t>1 Estudio - </a:t>
            </a:r>
            <a:r>
              <a:rPr lang="es-EC" sz="1400" dirty="0">
                <a:solidFill>
                  <a:schemeClr val="tx1"/>
                </a:solidFill>
              </a:rPr>
              <a:t>modernizar las Subestaciones (Santa Cruz y San Cristóbal)</a:t>
            </a:r>
          </a:p>
        </p:txBody>
      </p:sp>
      <p:sp>
        <p:nvSpPr>
          <p:cNvPr id="34" name="2 Flecha derecha"/>
          <p:cNvSpPr/>
          <p:nvPr/>
        </p:nvSpPr>
        <p:spPr>
          <a:xfrm>
            <a:off x="4781993" y="1840951"/>
            <a:ext cx="1220071" cy="5800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32 Rectángulo"/>
          <p:cNvSpPr/>
          <p:nvPr/>
        </p:nvSpPr>
        <p:spPr>
          <a:xfrm>
            <a:off x="6276380" y="1530464"/>
            <a:ext cx="3340823" cy="12010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b="1" dirty="0">
                <a:solidFill>
                  <a:schemeClr val="tx1"/>
                </a:solidFill>
              </a:rPr>
              <a:t>16, 18 km </a:t>
            </a:r>
            <a:r>
              <a:rPr lang="es-EC" sz="1400" dirty="0">
                <a:solidFill>
                  <a:schemeClr val="tx1"/>
                </a:solidFill>
              </a:rPr>
              <a:t>de red de MV reforzados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b="1" dirty="0">
                <a:solidFill>
                  <a:schemeClr val="tx1"/>
                </a:solidFill>
              </a:rPr>
              <a:t>4,80 km</a:t>
            </a:r>
            <a:r>
              <a:rPr lang="es-EC" sz="1400" b="1" dirty="0">
                <a:solidFill>
                  <a:schemeClr val="tx1"/>
                </a:solidFill>
              </a:rPr>
              <a:t> </a:t>
            </a:r>
            <a:r>
              <a:rPr lang="es-EC" sz="1400" dirty="0">
                <a:solidFill>
                  <a:schemeClr val="tx1"/>
                </a:solidFill>
              </a:rPr>
              <a:t>de red de BV reforzados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b="1" dirty="0">
                <a:solidFill>
                  <a:schemeClr val="tx1"/>
                </a:solidFill>
              </a:rPr>
              <a:t>622</a:t>
            </a:r>
            <a:r>
              <a:rPr lang="es-EC" sz="1400" dirty="0">
                <a:solidFill>
                  <a:schemeClr val="tx1"/>
                </a:solidFill>
              </a:rPr>
              <a:t>  medidores reemplazados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b="1" dirty="0">
                <a:solidFill>
                  <a:schemeClr val="tx1"/>
                </a:solidFill>
              </a:rPr>
              <a:t>96</a:t>
            </a:r>
            <a:r>
              <a:rPr lang="es-EC" sz="1400" dirty="0">
                <a:solidFill>
                  <a:schemeClr val="tx1"/>
                </a:solidFill>
              </a:rPr>
              <a:t>  transformadores repotenciados</a:t>
            </a:r>
          </a:p>
        </p:txBody>
      </p:sp>
    </p:spTree>
    <p:extLst>
      <p:ext uri="{BB962C8B-B14F-4D97-AF65-F5344CB8AC3E}">
        <p14:creationId xmlns:p14="http://schemas.microsoft.com/office/powerpoint/2010/main" val="78687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4" grpId="0" animBg="1"/>
      <p:bldP spid="25" grpId="0" animBg="1"/>
      <p:bldP spid="26" grpId="0" animBg="1"/>
      <p:bldP spid="33" grpId="0" animBg="1"/>
      <p:bldP spid="34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31340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object 19"/>
          <p:cNvSpPr/>
          <p:nvPr/>
        </p:nvSpPr>
        <p:spPr>
          <a:xfrm>
            <a:off x="1209100" y="1287082"/>
            <a:ext cx="4047288" cy="515757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</a:t>
            </a:r>
            <a:r>
              <a:rPr lang="es-EC" sz="2800" b="1" dirty="0">
                <a:solidFill>
                  <a:schemeClr val="bg1"/>
                </a:solidFill>
                <a:cs typeface="Calibri" pitchFamily="34" charset="0"/>
              </a:rPr>
              <a:t>PRSND BID I 2014 </a:t>
            </a:r>
            <a:endParaRPr lang="es-EC" sz="2800" b="1" dirty="0" smtClean="0">
              <a:solidFill>
                <a:schemeClr val="bg1"/>
              </a:solidFill>
              <a:cs typeface="Calibri" pitchFamily="34" charset="0"/>
            </a:endParaRPr>
          </a:p>
          <a:p>
            <a:pPr lvl="0" algn="ctr">
              <a:defRPr/>
            </a:pPr>
            <a:endParaRPr lang="es-ES_tradnl" sz="2800" b="1" dirty="0" smtClean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es-ES_tradnl" sz="2800" b="1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924" y="2996377"/>
            <a:ext cx="1384478" cy="1845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5612" y="1785645"/>
            <a:ext cx="1788268" cy="2250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421" y="4017250"/>
            <a:ext cx="1788268" cy="2384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Pentágono 13"/>
          <p:cNvSpPr/>
          <p:nvPr/>
        </p:nvSpPr>
        <p:spPr>
          <a:xfrm>
            <a:off x="534725" y="3023371"/>
            <a:ext cx="2842574" cy="1637731"/>
          </a:xfrm>
          <a:prstGeom prst="homePlate">
            <a:avLst>
              <a:gd name="adj" fmla="val 258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/>
              <a:t>Repotenciación de centros de transformación a nivel provincial</a:t>
            </a:r>
          </a:p>
          <a:p>
            <a:pPr marL="285750" indent="-285750" algn="ctr">
              <a:buFontTx/>
              <a:buChar char="-"/>
            </a:pPr>
            <a:r>
              <a:rPr lang="es-EC" sz="1400" dirty="0"/>
              <a:t>500 medidores</a:t>
            </a:r>
          </a:p>
          <a:p>
            <a:pPr algn="ctr"/>
            <a:r>
              <a:rPr lang="es-EC" sz="1400" dirty="0"/>
              <a:t>- 33 transformadores</a:t>
            </a:r>
          </a:p>
        </p:txBody>
      </p:sp>
      <p:sp>
        <p:nvSpPr>
          <p:cNvPr id="15" name="Pentágono 14"/>
          <p:cNvSpPr/>
          <p:nvPr/>
        </p:nvSpPr>
        <p:spPr>
          <a:xfrm flipH="1">
            <a:off x="7343588" y="1930305"/>
            <a:ext cx="2669841" cy="1637353"/>
          </a:xfrm>
          <a:prstGeom prst="homePlate">
            <a:avLst>
              <a:gd name="adj" fmla="val 2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/>
              <a:t>Instalación de </a:t>
            </a:r>
            <a:r>
              <a:rPr lang="es-EC" sz="1400" dirty="0" err="1"/>
              <a:t>reconectadores</a:t>
            </a:r>
            <a:r>
              <a:rPr lang="es-EC" sz="1400" dirty="0"/>
              <a:t> en las islas Santa Cruz y San Cristóbal</a:t>
            </a:r>
          </a:p>
        </p:txBody>
      </p:sp>
      <p:sp>
        <p:nvSpPr>
          <p:cNvPr id="16" name="Pentágono 15"/>
          <p:cNvSpPr/>
          <p:nvPr/>
        </p:nvSpPr>
        <p:spPr>
          <a:xfrm flipH="1">
            <a:off x="7536707" y="4444491"/>
            <a:ext cx="2476721" cy="1536583"/>
          </a:xfrm>
          <a:prstGeom prst="homePlate">
            <a:avLst>
              <a:gd name="adj" fmla="val 2833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/>
              <a:t>Reforzamiento de redes de distribución </a:t>
            </a:r>
          </a:p>
          <a:p>
            <a:pPr algn="ctr"/>
            <a:endParaRPr lang="es-EC" sz="1400" dirty="0"/>
          </a:p>
          <a:p>
            <a:pPr algn="ctr"/>
            <a:r>
              <a:rPr lang="es-EC" sz="1400" dirty="0"/>
              <a:t>7 sectores beneficiados en las islas Isabela y San Cristóbal</a:t>
            </a:r>
          </a:p>
        </p:txBody>
      </p:sp>
    </p:spTree>
    <p:extLst>
      <p:ext uri="{BB962C8B-B14F-4D97-AF65-F5344CB8AC3E}">
        <p14:creationId xmlns:p14="http://schemas.microsoft.com/office/powerpoint/2010/main" val="224089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24" name="object 19"/>
          <p:cNvSpPr/>
          <p:nvPr/>
        </p:nvSpPr>
        <p:spPr>
          <a:xfrm>
            <a:off x="1228097" y="256754"/>
            <a:ext cx="8092556" cy="1076428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lvl="0" algn="ctr"/>
            <a:endParaRPr lang="es-EC" b="1" dirty="0" smtClean="0">
              <a:solidFill>
                <a:schemeClr val="bg1"/>
              </a:solidFill>
              <a:cs typeface="Calibri" pitchFamily="34" charset="0"/>
            </a:endParaRPr>
          </a:p>
          <a:p>
            <a:pPr lvl="0" algn="ctr"/>
            <a:r>
              <a:rPr lang="es-EC" b="1" dirty="0" smtClean="0">
                <a:solidFill>
                  <a:schemeClr val="bg1"/>
                </a:solidFill>
                <a:cs typeface="Calibri" pitchFamily="34" charset="0"/>
              </a:rPr>
              <a:t>PROGRAMA DE ELECTRIFICACIÓN RURAL Y URBANO MARGINAL</a:t>
            </a:r>
          </a:p>
          <a:p>
            <a:pPr lvl="0" algn="ctr"/>
            <a:r>
              <a:rPr lang="es-EC" b="1" dirty="0" smtClean="0">
                <a:solidFill>
                  <a:schemeClr val="bg1"/>
                </a:solidFill>
                <a:cs typeface="Calibri" pitchFamily="34" charset="0"/>
              </a:rPr>
              <a:t>FERUM </a:t>
            </a:r>
            <a:r>
              <a:rPr lang="es-EC" b="1" dirty="0">
                <a:solidFill>
                  <a:schemeClr val="bg1"/>
                </a:solidFill>
                <a:cs typeface="Calibri" pitchFamily="34" charset="0"/>
              </a:rPr>
              <a:t>BID II 2014-2015</a:t>
            </a:r>
          </a:p>
        </p:txBody>
      </p:sp>
      <p:pic>
        <p:nvPicPr>
          <p:cNvPr id="36" name="Imagen 35" descr="islas-02-0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443" y="3168716"/>
            <a:ext cx="5552867" cy="3689284"/>
          </a:xfrm>
          <a:prstGeom prst="rect">
            <a:avLst/>
          </a:prstGeom>
        </p:spPr>
      </p:pic>
      <p:sp>
        <p:nvSpPr>
          <p:cNvPr id="37" name="Llamada rectangular redondeada 36"/>
          <p:cNvSpPr/>
          <p:nvPr/>
        </p:nvSpPr>
        <p:spPr>
          <a:xfrm>
            <a:off x="7189883" y="3773951"/>
            <a:ext cx="2600904" cy="698038"/>
          </a:xfrm>
          <a:prstGeom prst="wedgeRoundRectCallout">
            <a:avLst>
              <a:gd name="adj1" fmla="val -39133"/>
              <a:gd name="adj2" fmla="val 102162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s-EC" sz="1400" dirty="0">
                <a:solidFill>
                  <a:prstClr val="white"/>
                </a:solidFill>
              </a:rPr>
              <a:t>2 Sectores beneficiados: Negritas y Criollos</a:t>
            </a:r>
          </a:p>
          <a:p>
            <a:pPr marL="285750" indent="-285750" algn="just">
              <a:buFontTx/>
              <a:buChar char="-"/>
            </a:pPr>
            <a:r>
              <a:rPr lang="es-EC" sz="1400" dirty="0">
                <a:solidFill>
                  <a:prstClr val="white"/>
                </a:solidFill>
              </a:rPr>
              <a:t>13 viviendas beneficiados 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5176428" y="4611703"/>
            <a:ext cx="1014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prstClr val="black"/>
                </a:solidFill>
              </a:rPr>
              <a:t>Santa Cruz</a:t>
            </a:r>
          </a:p>
        </p:txBody>
      </p:sp>
      <p:sp>
        <p:nvSpPr>
          <p:cNvPr id="39" name="CuadroTexto 38"/>
          <p:cNvSpPr txBox="1"/>
          <p:nvPr/>
        </p:nvSpPr>
        <p:spPr>
          <a:xfrm>
            <a:off x="7864904" y="4854660"/>
            <a:ext cx="1250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prstClr val="black"/>
                </a:solidFill>
              </a:rPr>
              <a:t>San Cristóbal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5819404" y="5878949"/>
            <a:ext cx="101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err="1">
                <a:solidFill>
                  <a:prstClr val="black"/>
                </a:solidFill>
              </a:rPr>
              <a:t>Floreana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4036506" y="5359307"/>
            <a:ext cx="101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prstClr val="black"/>
                </a:solidFill>
              </a:rPr>
              <a:t>Isabela</a:t>
            </a:r>
          </a:p>
        </p:txBody>
      </p:sp>
      <p:sp>
        <p:nvSpPr>
          <p:cNvPr id="42" name="Llamada rectangular redondeada 41"/>
          <p:cNvSpPr/>
          <p:nvPr/>
        </p:nvSpPr>
        <p:spPr>
          <a:xfrm rot="10800000">
            <a:off x="4177964" y="2964941"/>
            <a:ext cx="2914026" cy="937061"/>
          </a:xfrm>
          <a:prstGeom prst="wedgeRoundRectCallout">
            <a:avLst>
              <a:gd name="adj1" fmla="val -13739"/>
              <a:gd name="adj2" fmla="val -148928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prstClr val="white"/>
              </a:solidFill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4177963" y="2962536"/>
            <a:ext cx="2914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C" sz="1400" dirty="0" smtClean="0">
                <a:solidFill>
                  <a:prstClr val="white"/>
                </a:solidFill>
              </a:rPr>
              <a:t>6 sectores beneficiados: Aguacatal, Media Luna, Parque Artesanal, Pájaro Brujo.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C" sz="1400" dirty="0" smtClean="0">
                <a:solidFill>
                  <a:prstClr val="white"/>
                </a:solidFill>
              </a:rPr>
              <a:t>26 viviendas beneficiados</a:t>
            </a:r>
            <a:endParaRPr lang="es-EC" sz="1400" dirty="0">
              <a:solidFill>
                <a:prstClr val="white"/>
              </a:solidFill>
            </a:endParaRPr>
          </a:p>
        </p:txBody>
      </p:sp>
      <p:sp>
        <p:nvSpPr>
          <p:cNvPr id="44" name="Llamada rectangular redondeada 43"/>
          <p:cNvSpPr/>
          <p:nvPr/>
        </p:nvSpPr>
        <p:spPr>
          <a:xfrm>
            <a:off x="1184990" y="5194954"/>
            <a:ext cx="2600904" cy="698038"/>
          </a:xfrm>
          <a:prstGeom prst="wedgeRoundRectCallout">
            <a:avLst>
              <a:gd name="adj1" fmla="val 53219"/>
              <a:gd name="adj2" fmla="val -71848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s-EC" sz="1400" dirty="0">
                <a:solidFill>
                  <a:prstClr val="white"/>
                </a:solidFill>
              </a:rPr>
              <a:t>2 Sectores beneficiados: El Cura y El Papal</a:t>
            </a:r>
          </a:p>
          <a:p>
            <a:pPr marL="285750" indent="-285750" algn="just">
              <a:buFontTx/>
              <a:buChar char="-"/>
            </a:pPr>
            <a:r>
              <a:rPr lang="es-EC" sz="1400" dirty="0">
                <a:solidFill>
                  <a:prstClr val="white"/>
                </a:solidFill>
              </a:rPr>
              <a:t>24 viviendas beneficiadas</a:t>
            </a:r>
          </a:p>
        </p:txBody>
      </p:sp>
      <p:sp>
        <p:nvSpPr>
          <p:cNvPr id="45" name="15 Rectángulo"/>
          <p:cNvSpPr/>
          <p:nvPr/>
        </p:nvSpPr>
        <p:spPr>
          <a:xfrm>
            <a:off x="1054405" y="1461178"/>
            <a:ext cx="3473441" cy="12692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Inversión: USD 413 mil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400" b="1" dirty="0">
                <a:solidFill>
                  <a:schemeClr val="tx1"/>
                </a:solidFill>
              </a:rPr>
              <a:t>10 Proyectos</a:t>
            </a:r>
            <a:r>
              <a:rPr lang="es-EC" sz="1400" dirty="0">
                <a:solidFill>
                  <a:schemeClr val="tx1"/>
                </a:solidFill>
              </a:rPr>
              <a:t> – Expansión de redes de distribución en las zonas rurales de las Islas.</a:t>
            </a:r>
          </a:p>
        </p:txBody>
      </p:sp>
      <p:sp>
        <p:nvSpPr>
          <p:cNvPr id="46" name="21 Flecha derecha"/>
          <p:cNvSpPr/>
          <p:nvPr/>
        </p:nvSpPr>
        <p:spPr>
          <a:xfrm>
            <a:off x="4781993" y="1805782"/>
            <a:ext cx="1220071" cy="5800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23 Rectángulo"/>
          <p:cNvSpPr/>
          <p:nvPr/>
        </p:nvSpPr>
        <p:spPr>
          <a:xfrm>
            <a:off x="6276380" y="1495295"/>
            <a:ext cx="3340823" cy="12010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C" b="1" dirty="0">
                <a:solidFill>
                  <a:schemeClr val="tx1"/>
                </a:solidFill>
              </a:rPr>
              <a:t>56 </a:t>
            </a:r>
            <a:r>
              <a:rPr lang="es-EC" sz="1400" dirty="0">
                <a:solidFill>
                  <a:schemeClr val="tx1"/>
                </a:solidFill>
              </a:rPr>
              <a:t>viviendas  sin servicio beneficiadas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b="1" dirty="0">
                <a:solidFill>
                  <a:schemeClr val="tx1"/>
                </a:solidFill>
              </a:rPr>
              <a:t>9 </a:t>
            </a:r>
            <a:r>
              <a:rPr lang="es-EC" sz="1400" dirty="0">
                <a:solidFill>
                  <a:schemeClr val="tx1"/>
                </a:solidFill>
              </a:rPr>
              <a:t>viviendas con servicio mejorado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b="1" dirty="0">
                <a:solidFill>
                  <a:schemeClr val="tx1"/>
                </a:solidFill>
              </a:rPr>
              <a:t>27</a:t>
            </a:r>
            <a:r>
              <a:rPr lang="es-EC" sz="1400" dirty="0">
                <a:solidFill>
                  <a:schemeClr val="tx1"/>
                </a:solidFill>
              </a:rPr>
              <a:t>  </a:t>
            </a:r>
            <a:r>
              <a:rPr lang="es-EC" b="1" dirty="0">
                <a:solidFill>
                  <a:schemeClr val="tx1"/>
                </a:solidFill>
              </a:rPr>
              <a:t>km </a:t>
            </a:r>
            <a:r>
              <a:rPr lang="es-EC" sz="1400" dirty="0">
                <a:solidFill>
                  <a:schemeClr val="tx1"/>
                </a:solidFill>
              </a:rPr>
              <a:t>de red MV construidos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b="1" dirty="0">
                <a:solidFill>
                  <a:schemeClr val="tx1"/>
                </a:solidFill>
              </a:rPr>
              <a:t>3 km </a:t>
            </a:r>
            <a:r>
              <a:rPr lang="es-EC" sz="1400" dirty="0">
                <a:solidFill>
                  <a:schemeClr val="tx1"/>
                </a:solidFill>
              </a:rPr>
              <a:t>de red BV construidos</a:t>
            </a:r>
          </a:p>
        </p:txBody>
      </p:sp>
      <p:pic>
        <p:nvPicPr>
          <p:cNvPr id="48" name="Imagen 8" descr="03 BARRA-3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90" y="6674143"/>
            <a:ext cx="9139238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80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  <p:bldP spid="40" grpId="0"/>
      <p:bldP spid="41" grpId="0"/>
      <p:bldP spid="42" grpId="0" animBg="1"/>
      <p:bldP spid="43" grpId="0"/>
      <p:bldP spid="44" grpId="0" animBg="1"/>
      <p:bldP spid="45" grpId="0" animBg="1"/>
      <p:bldP spid="46" grpId="0" animBg="1"/>
      <p:bldP spid="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object 19"/>
          <p:cNvSpPr/>
          <p:nvPr/>
        </p:nvSpPr>
        <p:spPr>
          <a:xfrm>
            <a:off x="1209100" y="337833"/>
            <a:ext cx="4576238" cy="515757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</a:t>
            </a:r>
            <a:r>
              <a:rPr lang="es-EC" sz="2800" b="1" dirty="0" smtClean="0">
                <a:solidFill>
                  <a:schemeClr val="bg1"/>
                </a:solidFill>
                <a:cs typeface="Calibri" pitchFamily="34" charset="0"/>
              </a:rPr>
              <a:t>FERUM BID II 2014 - 2015</a:t>
            </a:r>
          </a:p>
          <a:p>
            <a:pPr lvl="0" algn="ctr">
              <a:defRPr/>
            </a:pPr>
            <a:endParaRPr lang="es-ES_tradnl" sz="2800" b="1" dirty="0" smtClean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es-ES_tradnl" sz="2800" b="1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43" y="1090819"/>
            <a:ext cx="5011291" cy="5011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Conector fuera de página 10"/>
          <p:cNvSpPr/>
          <p:nvPr/>
        </p:nvSpPr>
        <p:spPr>
          <a:xfrm>
            <a:off x="5843360" y="1359698"/>
            <a:ext cx="4137285" cy="5011291"/>
          </a:xfrm>
          <a:prstGeom prst="flowChartOffpageConnec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/>
              <a:t>Proyectos Isabela: El Papal y El Cura</a:t>
            </a:r>
          </a:p>
          <a:p>
            <a:pPr algn="ctr"/>
            <a:endParaRPr lang="es-EC" sz="2400" dirty="0"/>
          </a:p>
          <a:p>
            <a:pPr marL="285750" indent="-285750">
              <a:buFontTx/>
              <a:buChar char="-"/>
            </a:pPr>
            <a:r>
              <a:rPr lang="es-EC" sz="2400" dirty="0"/>
              <a:t>24 viviendas beneficiadas.</a:t>
            </a:r>
          </a:p>
          <a:p>
            <a:pPr marL="285750" indent="-285750">
              <a:buFontTx/>
              <a:buChar char="-"/>
            </a:pPr>
            <a:r>
              <a:rPr lang="es-EC" sz="2400" dirty="0"/>
              <a:t>22 km de red eléctrica </a:t>
            </a:r>
          </a:p>
          <a:p>
            <a:pPr marL="285750" indent="-285750">
              <a:buFontTx/>
              <a:buChar char="-"/>
            </a:pPr>
            <a:r>
              <a:rPr lang="es-EC" sz="2400" dirty="0"/>
              <a:t>Se benefició al sector Agrícola y Ganadero, que son los que mayor abastecen de carne, lácteos y verduras a la provincia de Galápagos </a:t>
            </a:r>
          </a:p>
        </p:txBody>
      </p:sp>
    </p:spTree>
    <p:extLst>
      <p:ext uri="{BB962C8B-B14F-4D97-AF65-F5344CB8AC3E}">
        <p14:creationId xmlns:p14="http://schemas.microsoft.com/office/powerpoint/2010/main" val="415649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object 19"/>
          <p:cNvSpPr/>
          <p:nvPr/>
        </p:nvSpPr>
        <p:spPr>
          <a:xfrm>
            <a:off x="1209100" y="337833"/>
            <a:ext cx="4576238" cy="515757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</a:t>
            </a:r>
            <a:r>
              <a:rPr lang="es-EC" sz="2800" b="1" dirty="0" smtClean="0">
                <a:solidFill>
                  <a:schemeClr val="bg1"/>
                </a:solidFill>
                <a:cs typeface="Calibri" pitchFamily="34" charset="0"/>
              </a:rPr>
              <a:t>FERUM BID II 2014 - 2015</a:t>
            </a:r>
          </a:p>
          <a:p>
            <a:pPr lvl="0" algn="ctr">
              <a:defRPr/>
            </a:pPr>
            <a:endParaRPr lang="es-ES_tradnl" sz="2800" b="1" dirty="0" smtClean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es-ES_tradnl" sz="2800" b="1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100" y="1241850"/>
            <a:ext cx="3395448" cy="3395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Conector fuera de página 13"/>
          <p:cNvSpPr/>
          <p:nvPr/>
        </p:nvSpPr>
        <p:spPr>
          <a:xfrm>
            <a:off x="5155156" y="1333181"/>
            <a:ext cx="4618431" cy="4692865"/>
          </a:xfrm>
          <a:prstGeom prst="flowChartOffpageConnec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/>
              <a:t>Proyectos Santa Cruz: El Aguacatal, Pájaro Brujo, Media Luna y Parque Artesanal</a:t>
            </a:r>
          </a:p>
          <a:p>
            <a:pPr algn="ctr"/>
            <a:endParaRPr lang="es-EC" sz="2400" dirty="0"/>
          </a:p>
          <a:p>
            <a:pPr marL="285750" indent="-285750">
              <a:buFontTx/>
              <a:buChar char="-"/>
            </a:pPr>
            <a:r>
              <a:rPr lang="es-EC" sz="2400" dirty="0"/>
              <a:t>26 viviendas beneficiadas.</a:t>
            </a:r>
          </a:p>
          <a:p>
            <a:pPr marL="285750" indent="-285750">
              <a:buFontTx/>
              <a:buChar char="-"/>
            </a:pPr>
            <a:r>
              <a:rPr lang="es-EC" sz="2400" dirty="0"/>
              <a:t>9 km de red eléctrica</a:t>
            </a:r>
          </a:p>
          <a:p>
            <a:pPr marL="285750" indent="-285750">
              <a:buFontTx/>
              <a:buChar char="-"/>
            </a:pPr>
            <a:r>
              <a:rPr lang="es-EC" sz="2400" dirty="0"/>
              <a:t>Beneficiado sector agrícola y artesanal del Cantón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640" y="4637299"/>
            <a:ext cx="2972368" cy="1797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4893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256754"/>
            <a:ext cx="11794230" cy="2833555"/>
            <a:chOff x="0" y="351347"/>
            <a:chExt cx="11794230" cy="283355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28097" y="351347"/>
              <a:ext cx="8092556" cy="677916"/>
            </a:xfrm>
            <a:custGeom>
              <a:avLst/>
              <a:gdLst/>
              <a:ahLst/>
              <a:cxnLst/>
              <a:rect l="l" t="t" r="r" b="b"/>
              <a:pathLst>
                <a:path w="6411734" h="941704">
                  <a:moveTo>
                    <a:pt x="6254762" y="0"/>
                  </a:moveTo>
                  <a:lnTo>
                    <a:pt x="149873" y="158"/>
                  </a:lnTo>
                  <a:lnTo>
                    <a:pt x="107569" y="7928"/>
                  </a:lnTo>
                  <a:lnTo>
                    <a:pt x="70065" y="26219"/>
                  </a:lnTo>
                  <a:lnTo>
                    <a:pt x="38994" y="53402"/>
                  </a:lnTo>
                  <a:lnTo>
                    <a:pt x="15987" y="87848"/>
                  </a:lnTo>
                  <a:lnTo>
                    <a:pt x="2678" y="127927"/>
                  </a:lnTo>
                  <a:lnTo>
                    <a:pt x="0" y="156972"/>
                  </a:lnTo>
                  <a:lnTo>
                    <a:pt x="158" y="791835"/>
                  </a:lnTo>
                  <a:lnTo>
                    <a:pt x="7931" y="834107"/>
                  </a:lnTo>
                  <a:lnTo>
                    <a:pt x="26230" y="871603"/>
                  </a:lnTo>
                  <a:lnTo>
                    <a:pt x="53420" y="902681"/>
                  </a:lnTo>
                  <a:lnTo>
                    <a:pt x="87869" y="925701"/>
                  </a:lnTo>
                  <a:lnTo>
                    <a:pt x="127946" y="939022"/>
                  </a:lnTo>
                  <a:lnTo>
                    <a:pt x="156984" y="941704"/>
                  </a:lnTo>
                  <a:lnTo>
                    <a:pt x="6261855" y="941547"/>
                  </a:lnTo>
                  <a:lnTo>
                    <a:pt x="6304130" y="933767"/>
                  </a:lnTo>
                  <a:lnTo>
                    <a:pt x="6341628" y="915455"/>
                  </a:lnTo>
                  <a:lnTo>
                    <a:pt x="6372708" y="888254"/>
                  </a:lnTo>
                  <a:lnTo>
                    <a:pt x="6395730" y="853803"/>
                  </a:lnTo>
                  <a:lnTo>
                    <a:pt x="6409052" y="813744"/>
                  </a:lnTo>
                  <a:lnTo>
                    <a:pt x="6411734" y="784732"/>
                  </a:lnTo>
                  <a:lnTo>
                    <a:pt x="6411576" y="149869"/>
                  </a:lnTo>
                  <a:lnTo>
                    <a:pt x="6403796" y="107556"/>
                  </a:lnTo>
                  <a:lnTo>
                    <a:pt x="6385485" y="70050"/>
                  </a:lnTo>
                  <a:lnTo>
                    <a:pt x="6358283" y="38982"/>
                  </a:lnTo>
                  <a:lnTo>
                    <a:pt x="6323832" y="15982"/>
                  </a:lnTo>
                  <a:lnTo>
                    <a:pt x="6283773" y="2677"/>
                  </a:lnTo>
                  <a:lnTo>
                    <a:pt x="6254762" y="0"/>
                  </a:lnTo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EC" sz="2800" b="1" spc="-100" dirty="0" smtClean="0">
                  <a:solidFill>
                    <a:srgbClr val="FFFFFF"/>
                  </a:solidFill>
                  <a:latin typeface="Rockwell"/>
                  <a:cs typeface="Rockwell"/>
                </a:rPr>
                <a:t>   D</a:t>
              </a:r>
              <a:r>
                <a:rPr lang="es-EC" sz="2800" b="1" spc="-104" dirty="0" smtClean="0">
                  <a:solidFill>
                    <a:srgbClr val="FFFFFF"/>
                  </a:solidFill>
                  <a:latin typeface="Rockwell"/>
                  <a:cs typeface="Rockwell"/>
                </a:rPr>
                <a:t>A</a:t>
              </a:r>
              <a:r>
                <a:rPr lang="es-EC" sz="2800" b="1" spc="-84" dirty="0" smtClean="0">
                  <a:solidFill>
                    <a:srgbClr val="FFFFFF"/>
                  </a:solidFill>
                  <a:latin typeface="Rockwell"/>
                  <a:cs typeface="Rockwell"/>
                </a:rPr>
                <a:t>T</a:t>
              </a:r>
              <a:r>
                <a:rPr lang="es-EC" sz="2800" b="1" spc="0" dirty="0" smtClean="0">
                  <a:solidFill>
                    <a:srgbClr val="FFFFFF"/>
                  </a:solidFill>
                  <a:latin typeface="Rockwell"/>
                  <a:cs typeface="Rockwell"/>
                </a:rPr>
                <a:t>OS GE</a:t>
              </a:r>
              <a:r>
                <a:rPr lang="es-EC" sz="2800" b="1" spc="-14" dirty="0" smtClean="0">
                  <a:solidFill>
                    <a:srgbClr val="FFFFFF"/>
                  </a:solidFill>
                  <a:latin typeface="Rockwell"/>
                  <a:cs typeface="Rockwell"/>
                </a:rPr>
                <a:t>N</a:t>
              </a:r>
              <a:r>
                <a:rPr lang="es-EC" sz="2800" b="1" spc="0" dirty="0" smtClean="0">
                  <a:solidFill>
                    <a:srgbClr val="FFFFFF"/>
                  </a:solidFill>
                  <a:latin typeface="Rockwell"/>
                  <a:cs typeface="Rockwell"/>
                </a:rPr>
                <a:t>ERA</a:t>
              </a:r>
              <a:r>
                <a:rPr lang="es-EC" sz="2800" b="1" spc="-14" dirty="0" smtClean="0">
                  <a:solidFill>
                    <a:srgbClr val="FFFFFF"/>
                  </a:solidFill>
                  <a:latin typeface="Rockwell"/>
                  <a:cs typeface="Rockwell"/>
                </a:rPr>
                <a:t>L</a:t>
              </a:r>
              <a:r>
                <a:rPr lang="es-EC" sz="2800" b="1" spc="0" dirty="0" smtClean="0">
                  <a:solidFill>
                    <a:srgbClr val="FFFFFF"/>
                  </a:solidFill>
                  <a:latin typeface="Rockwell"/>
                  <a:cs typeface="Rockwell"/>
                </a:rPr>
                <a:t>ES DE ELECGALAPAGOS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44" name="9 Grupo"/>
          <p:cNvGrpSpPr>
            <a:grpSpLocks/>
          </p:cNvGrpSpPr>
          <p:nvPr/>
        </p:nvGrpSpPr>
        <p:grpSpPr bwMode="auto">
          <a:xfrm>
            <a:off x="398791" y="1299491"/>
            <a:ext cx="5175388" cy="610072"/>
            <a:chOff x="0" y="480291"/>
            <a:chExt cx="9144000" cy="737751"/>
          </a:xfrm>
        </p:grpSpPr>
        <p:sp>
          <p:nvSpPr>
            <p:cNvPr id="45" name="7 Rectángulo redondeado"/>
            <p:cNvSpPr/>
            <p:nvPr/>
          </p:nvSpPr>
          <p:spPr>
            <a:xfrm>
              <a:off x="0" y="480291"/>
              <a:ext cx="9144000" cy="737751"/>
            </a:xfrm>
            <a:prstGeom prst="roundRect">
              <a:avLst/>
            </a:prstGeom>
            <a:solidFill>
              <a:srgbClr val="37609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8 Rectángulo"/>
            <p:cNvSpPr/>
            <p:nvPr/>
          </p:nvSpPr>
          <p:spPr>
            <a:xfrm>
              <a:off x="0" y="585004"/>
              <a:ext cx="8931275" cy="4712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Misión</a:t>
              </a:r>
              <a:endParaRPr lang="es-EC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" name="Marcador de contenido 12"/>
          <p:cNvSpPr txBox="1">
            <a:spLocks/>
          </p:cNvSpPr>
          <p:nvPr/>
        </p:nvSpPr>
        <p:spPr>
          <a:xfrm>
            <a:off x="398791" y="1948724"/>
            <a:ext cx="7173880" cy="1792625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/>
              <a:t>Somos una empresa social y ambientalmente responsable, que gestiona la expansión y operación del Sistema Eléctrico de la provincia de Galápagos, suministrando energía eléctrica de forma segura y confiable, brindando confianza a nuestros usuarios y respetando las condiciones de desarrollo sustentable del Archipiélago.</a:t>
            </a:r>
            <a:endParaRPr lang="es-ES" sz="20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49" name="7 Rectángulo redondeado"/>
          <p:cNvSpPr/>
          <p:nvPr/>
        </p:nvSpPr>
        <p:spPr bwMode="auto">
          <a:xfrm>
            <a:off x="3289324" y="3894350"/>
            <a:ext cx="4520551" cy="664862"/>
          </a:xfrm>
          <a:prstGeom prst="roundRect">
            <a:avLst/>
          </a:prstGeom>
          <a:solidFill>
            <a:srgbClr val="3760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Marcador de contenido 12"/>
          <p:cNvSpPr txBox="1">
            <a:spLocks/>
          </p:cNvSpPr>
          <p:nvPr/>
        </p:nvSpPr>
        <p:spPr>
          <a:xfrm>
            <a:off x="3330266" y="4637535"/>
            <a:ext cx="7957327" cy="1859553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es-ES" sz="2000" dirty="0"/>
              <a:t>Abastecer la demanda de energía eléctrica de las islas, promoviendo el uso eficiente de la energía bajo parámetros de optimización de recursos, utilización de tecnología de punta, personal capacitado y comprometido; colaborando directamente con el desarrollo sustentable de las Islas Galápagos, respetando el medio ambiente y su comunidad.</a:t>
            </a:r>
            <a:endParaRPr lang="es-EC" sz="2000" b="1" dirty="0"/>
          </a:p>
        </p:txBody>
      </p:sp>
      <p:sp>
        <p:nvSpPr>
          <p:cNvPr id="51" name="8 Rectángulo"/>
          <p:cNvSpPr/>
          <p:nvPr/>
        </p:nvSpPr>
        <p:spPr bwMode="auto">
          <a:xfrm>
            <a:off x="3483764" y="4031951"/>
            <a:ext cx="3825165" cy="389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Visión</a:t>
            </a:r>
            <a:endParaRPr lang="es-EC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06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object 19"/>
          <p:cNvSpPr/>
          <p:nvPr/>
        </p:nvSpPr>
        <p:spPr>
          <a:xfrm>
            <a:off x="1209100" y="337833"/>
            <a:ext cx="4576238" cy="515757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</a:t>
            </a:r>
            <a:r>
              <a:rPr lang="es-EC" sz="2800" b="1" dirty="0" smtClean="0">
                <a:solidFill>
                  <a:schemeClr val="bg1"/>
                </a:solidFill>
                <a:cs typeface="Calibri" pitchFamily="34" charset="0"/>
              </a:rPr>
              <a:t>FERUM BID II 2014 - 2015</a:t>
            </a:r>
          </a:p>
          <a:p>
            <a:pPr lvl="0" algn="ctr">
              <a:defRPr/>
            </a:pPr>
            <a:endParaRPr lang="es-ES_tradnl" sz="2800" b="1" dirty="0" smtClean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es-ES_tradnl" sz="2800" b="1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3" name="Conector fuera de página 12"/>
          <p:cNvSpPr/>
          <p:nvPr/>
        </p:nvSpPr>
        <p:spPr>
          <a:xfrm>
            <a:off x="6294313" y="1517339"/>
            <a:ext cx="3795118" cy="4401348"/>
          </a:xfrm>
          <a:prstGeom prst="flowChartOffpageConnector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/>
              <a:t>Proyectos San Cristóbal: </a:t>
            </a:r>
            <a:endParaRPr lang="es-EC" sz="2400" dirty="0" smtClean="0"/>
          </a:p>
          <a:p>
            <a:pPr algn="ctr"/>
            <a:r>
              <a:rPr lang="es-EC" sz="2400" dirty="0"/>
              <a:t>L</a:t>
            </a:r>
            <a:r>
              <a:rPr lang="es-EC" sz="2400" dirty="0" smtClean="0"/>
              <a:t>os </a:t>
            </a:r>
            <a:r>
              <a:rPr lang="es-EC" sz="2400" dirty="0"/>
              <a:t>Criollos y las Negritas</a:t>
            </a:r>
          </a:p>
          <a:p>
            <a:pPr marL="285750" indent="-285750">
              <a:buFontTx/>
              <a:buChar char="-"/>
            </a:pPr>
            <a:r>
              <a:rPr lang="es-EC" sz="2400" dirty="0"/>
              <a:t>13 viviendas beneficiadas.</a:t>
            </a:r>
          </a:p>
          <a:p>
            <a:pPr marL="285750" indent="-285750">
              <a:buFontTx/>
              <a:buChar char="-"/>
            </a:pPr>
            <a:r>
              <a:rPr lang="es-EC" sz="2400" dirty="0"/>
              <a:t>2 transformadores</a:t>
            </a:r>
          </a:p>
          <a:p>
            <a:pPr marL="285750" indent="-285750">
              <a:buFontTx/>
              <a:buChar char="-"/>
            </a:pPr>
            <a:r>
              <a:rPr lang="es-EC" sz="2400" dirty="0"/>
              <a:t>2 km de red aproximadamente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426" y="3333859"/>
            <a:ext cx="4285397" cy="2402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5508" y="1517339"/>
            <a:ext cx="2870688" cy="1702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881" y="1517339"/>
            <a:ext cx="2422510" cy="1702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6660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4" name="object 19"/>
          <p:cNvSpPr/>
          <p:nvPr/>
        </p:nvSpPr>
        <p:spPr>
          <a:xfrm>
            <a:off x="1228097" y="256754"/>
            <a:ext cx="8092556" cy="1076428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C" b="1" dirty="0" smtClean="0">
                <a:solidFill>
                  <a:schemeClr val="bg1"/>
                </a:solidFill>
                <a:cs typeface="Calibri" pitchFamily="34" charset="0"/>
              </a:rPr>
              <a:t>PROGRAMA </a:t>
            </a:r>
            <a:r>
              <a:rPr lang="es-EC" b="1" dirty="0">
                <a:solidFill>
                  <a:schemeClr val="bg1"/>
                </a:solidFill>
                <a:cs typeface="Calibri" pitchFamily="34" charset="0"/>
              </a:rPr>
              <a:t>DE REFORZAMIENTO DEL SISTEMA NACIONAL </a:t>
            </a:r>
          </a:p>
          <a:p>
            <a:pPr algn="ctr"/>
            <a:r>
              <a:rPr lang="es-EC" b="1" dirty="0">
                <a:solidFill>
                  <a:schemeClr val="bg1"/>
                </a:solidFill>
                <a:cs typeface="Calibri" pitchFamily="34" charset="0"/>
              </a:rPr>
              <a:t>DE DISTRIBUCIÓN - PRSND CAF 2015</a:t>
            </a:r>
          </a:p>
          <a:p>
            <a:pPr algn="ctr"/>
            <a:r>
              <a:rPr lang="es-EC" b="1" dirty="0">
                <a:solidFill>
                  <a:schemeClr val="bg1"/>
                </a:solidFill>
                <a:cs typeface="Calibri" pitchFamily="34" charset="0"/>
              </a:rPr>
              <a:t>ESTADO ACTUAL: EJECUTADOS 100% (ETAPA DE LIQUIDACIÓN)</a:t>
            </a:r>
          </a:p>
        </p:txBody>
      </p:sp>
      <p:pic>
        <p:nvPicPr>
          <p:cNvPr id="15" name="Imagen 14" descr="islas-02-0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236" y="2463479"/>
            <a:ext cx="6004891" cy="3911563"/>
          </a:xfrm>
          <a:prstGeom prst="rect">
            <a:avLst/>
          </a:prstGeom>
        </p:spPr>
      </p:pic>
      <p:sp>
        <p:nvSpPr>
          <p:cNvPr id="16" name="Llamada rectangular redondeada 15"/>
          <p:cNvSpPr/>
          <p:nvPr/>
        </p:nvSpPr>
        <p:spPr>
          <a:xfrm>
            <a:off x="8087932" y="3140785"/>
            <a:ext cx="2618566" cy="574687"/>
          </a:xfrm>
          <a:prstGeom prst="wedgeRoundRectCallout">
            <a:avLst>
              <a:gd name="adj1" fmla="val -42576"/>
              <a:gd name="adj2" fmla="val 151464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itchFamily="34" charset="0"/>
              <a:buChar char="•"/>
            </a:pPr>
            <a:r>
              <a:rPr lang="es-EC" sz="1200" dirty="0">
                <a:solidFill>
                  <a:prstClr val="white"/>
                </a:solidFill>
              </a:rPr>
              <a:t>Remodelación de Alimentador de la zona urbana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885080" y="4000282"/>
            <a:ext cx="1014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prstClr val="black"/>
                </a:solidFill>
              </a:rPr>
              <a:t>Santa Cruz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8655188" y="4149424"/>
            <a:ext cx="1250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prstClr val="black"/>
                </a:solidFill>
              </a:rPr>
              <a:t>San Cristóbal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452398" y="5624506"/>
            <a:ext cx="101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err="1">
                <a:solidFill>
                  <a:prstClr val="black"/>
                </a:solidFill>
              </a:rPr>
              <a:t>Floreana</a:t>
            </a:r>
            <a:endParaRPr lang="es-EC" b="1" dirty="0">
              <a:solidFill>
                <a:prstClr val="black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453299" y="4821498"/>
            <a:ext cx="101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prstClr val="black"/>
                </a:solidFill>
              </a:rPr>
              <a:t>Isabela</a:t>
            </a:r>
          </a:p>
        </p:txBody>
      </p:sp>
      <p:sp>
        <p:nvSpPr>
          <p:cNvPr id="23" name="Llamada rectangular redondeada 22"/>
          <p:cNvSpPr/>
          <p:nvPr/>
        </p:nvSpPr>
        <p:spPr>
          <a:xfrm rot="10800000" flipV="1">
            <a:off x="5307856" y="2526721"/>
            <a:ext cx="2599153" cy="576652"/>
          </a:xfrm>
          <a:prstGeom prst="wedgeRoundRectCallout">
            <a:avLst>
              <a:gd name="adj1" fmla="val -2492"/>
              <a:gd name="adj2" fmla="val 260048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prstClr val="white"/>
                </a:solidFill>
              </a:rPr>
              <a:t>Adquisición mesa de contrastación de medidores.</a:t>
            </a:r>
          </a:p>
        </p:txBody>
      </p:sp>
      <p:sp>
        <p:nvSpPr>
          <p:cNvPr id="24" name="11 Rectángulo"/>
          <p:cNvSpPr/>
          <p:nvPr/>
        </p:nvSpPr>
        <p:spPr>
          <a:xfrm>
            <a:off x="759725" y="1426008"/>
            <a:ext cx="3480179" cy="13374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Inversión: USD </a:t>
            </a:r>
            <a:r>
              <a:rPr lang="es-EC" sz="2000" b="1" dirty="0" smtClean="0">
                <a:solidFill>
                  <a:schemeClr val="tx1"/>
                </a:solidFill>
              </a:rPr>
              <a:t>750 </a:t>
            </a:r>
            <a:r>
              <a:rPr lang="es-EC" sz="2000" b="1" dirty="0">
                <a:solidFill>
                  <a:schemeClr val="tx1"/>
                </a:solidFill>
              </a:rPr>
              <a:t>mil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6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s-ES_tradnl" sz="1600" b="1" dirty="0" smtClean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s-ES_tradnl" sz="16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proyectos</a:t>
            </a:r>
            <a:r>
              <a:rPr lang="es-ES_tradnl" sz="1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s-ES_tradnl" sz="1400" dirty="0" smtClean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para fortalecimiento institucional, </a:t>
            </a:r>
            <a:endParaRPr lang="es-ES_tradnl" sz="14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ES_tradnl" sz="16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2 proyectos </a:t>
            </a:r>
            <a:r>
              <a:rPr lang="es-ES_tradnl" sz="1400" dirty="0" smtClean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para el reforzamiento de redes de distribución.</a:t>
            </a:r>
            <a:endParaRPr lang="es-EC" sz="1400" dirty="0"/>
          </a:p>
        </p:txBody>
      </p:sp>
      <p:sp>
        <p:nvSpPr>
          <p:cNvPr id="26" name="Llamada rectangular redondeada 25"/>
          <p:cNvSpPr/>
          <p:nvPr/>
        </p:nvSpPr>
        <p:spPr>
          <a:xfrm rot="10800000" flipV="1">
            <a:off x="979677" y="3653708"/>
            <a:ext cx="2599153" cy="576652"/>
          </a:xfrm>
          <a:prstGeom prst="wedgeRoundRectCallout">
            <a:avLst>
              <a:gd name="adj1" fmla="val -77314"/>
              <a:gd name="adj2" fmla="val 119345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C" sz="1200" dirty="0" smtClean="0">
                <a:solidFill>
                  <a:prstClr val="white"/>
                </a:solidFill>
              </a:rPr>
              <a:t>Adquisición de un vehículo acoplado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5372731" y="4605459"/>
            <a:ext cx="4615300" cy="1617370"/>
            <a:chOff x="5372731" y="4605459"/>
            <a:chExt cx="4615300" cy="1617370"/>
          </a:xfrm>
        </p:grpSpPr>
        <p:sp>
          <p:nvSpPr>
            <p:cNvPr id="27" name="Triángulo isósceles 26"/>
            <p:cNvSpPr/>
            <p:nvPr/>
          </p:nvSpPr>
          <p:spPr>
            <a:xfrm rot="18061609">
              <a:off x="6289588" y="3897124"/>
              <a:ext cx="450436" cy="2284149"/>
            </a:xfrm>
            <a:prstGeom prst="triangle">
              <a:avLst>
                <a:gd name="adj" fmla="val 33255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8" name="Triángulo isósceles 27"/>
            <p:cNvSpPr/>
            <p:nvPr/>
          </p:nvSpPr>
          <p:spPr>
            <a:xfrm rot="19013525">
              <a:off x="7597249" y="4605459"/>
              <a:ext cx="333434" cy="1197378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9" name="Triángulo isósceles 28"/>
            <p:cNvSpPr/>
            <p:nvPr/>
          </p:nvSpPr>
          <p:spPr>
            <a:xfrm rot="19846949">
              <a:off x="8352945" y="4680698"/>
              <a:ext cx="375310" cy="1021361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0" name="Rectángulo redondeado 29"/>
            <p:cNvSpPr/>
            <p:nvPr/>
          </p:nvSpPr>
          <p:spPr>
            <a:xfrm>
              <a:off x="6922175" y="5395515"/>
              <a:ext cx="3065856" cy="82731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es-EC" sz="1200" dirty="0" smtClean="0"/>
                <a:t>Adquisición de torres de iluminación.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es-EC" sz="1200" dirty="0" smtClean="0"/>
                <a:t>Repotenciación de redes de distribución</a:t>
              </a:r>
              <a:endParaRPr lang="es-EC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3004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2" grpId="0"/>
      <p:bldP spid="23" grpId="0" animBg="1"/>
      <p:bldP spid="24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object 19"/>
          <p:cNvSpPr/>
          <p:nvPr/>
        </p:nvSpPr>
        <p:spPr>
          <a:xfrm>
            <a:off x="1209100" y="337833"/>
            <a:ext cx="4576238" cy="515757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</a:t>
            </a:r>
            <a:r>
              <a:rPr lang="es-EC" sz="2800" b="1" dirty="0" smtClean="0">
                <a:solidFill>
                  <a:schemeClr val="bg1"/>
                </a:solidFill>
                <a:cs typeface="Calibri" pitchFamily="34" charset="0"/>
              </a:rPr>
              <a:t>PRSND CAF 2015</a:t>
            </a:r>
          </a:p>
          <a:p>
            <a:pPr lvl="0" algn="ctr">
              <a:defRPr/>
            </a:pPr>
            <a:endParaRPr lang="es-ES_tradnl" sz="2800" b="1" dirty="0" smtClean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es-ES_tradnl" sz="2800" b="1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graphicFrame>
        <p:nvGraphicFramePr>
          <p:cNvPr id="8" name="Diagrama 7"/>
          <p:cNvGraphicFramePr/>
          <p:nvPr>
            <p:extLst/>
          </p:nvPr>
        </p:nvGraphicFramePr>
        <p:xfrm>
          <a:off x="1158240" y="1368437"/>
          <a:ext cx="995940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2971800" y="1654512"/>
            <a:ext cx="6453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FORTALECIMIENTO INSTITUCIONAL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23601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object 19"/>
          <p:cNvSpPr/>
          <p:nvPr/>
        </p:nvSpPr>
        <p:spPr>
          <a:xfrm>
            <a:off x="1209100" y="337833"/>
            <a:ext cx="4576238" cy="515757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</a:t>
            </a:r>
            <a:r>
              <a:rPr lang="es-EC" sz="2800" b="1" dirty="0" smtClean="0">
                <a:solidFill>
                  <a:schemeClr val="bg1"/>
                </a:solidFill>
                <a:cs typeface="Calibri" pitchFamily="34" charset="0"/>
              </a:rPr>
              <a:t>PRSND CAF 2015</a:t>
            </a:r>
          </a:p>
          <a:p>
            <a:pPr lvl="0" algn="ctr">
              <a:defRPr/>
            </a:pPr>
            <a:endParaRPr lang="es-ES_tradnl" sz="2800" b="1" dirty="0" smtClean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es-ES_tradnl" sz="2800" b="1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3" y="1350143"/>
            <a:ext cx="3838575" cy="3838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Llamada rectangular redondeada 12"/>
          <p:cNvSpPr/>
          <p:nvPr/>
        </p:nvSpPr>
        <p:spPr>
          <a:xfrm>
            <a:off x="1" y="5428342"/>
            <a:ext cx="5529942" cy="1429658"/>
          </a:xfrm>
          <a:prstGeom prst="wedgeRoundRectCallout">
            <a:avLst>
              <a:gd name="adj1" fmla="val -19697"/>
              <a:gd name="adj2" fmla="val -634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tx1"/>
                </a:solidFill>
              </a:rPr>
              <a:t>Repotenciación de redes de distribución en el sector el Mirador – Santa Cruz.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2000" b="1" dirty="0" smtClean="0">
                <a:solidFill>
                  <a:schemeClr val="tx1"/>
                </a:solidFill>
              </a:rPr>
              <a:t>723</a:t>
            </a:r>
            <a:r>
              <a:rPr lang="es-EC" dirty="0" smtClean="0">
                <a:solidFill>
                  <a:schemeClr val="tx1"/>
                </a:solidFill>
              </a:rPr>
              <a:t> medidores reemplazados en Santa Cruz e Isabela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2000" b="1" dirty="0" smtClean="0">
                <a:solidFill>
                  <a:schemeClr val="tx1"/>
                </a:solidFill>
              </a:rPr>
              <a:t>2,5 km</a:t>
            </a:r>
            <a:r>
              <a:rPr lang="es-EC" dirty="0" smtClean="0">
                <a:solidFill>
                  <a:schemeClr val="tx1"/>
                </a:solidFill>
              </a:rPr>
              <a:t> de red reforzados en BV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71" y="1277177"/>
            <a:ext cx="3838575" cy="3838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Llamada rectangular redondeada 14"/>
          <p:cNvSpPr/>
          <p:nvPr/>
        </p:nvSpPr>
        <p:spPr>
          <a:xfrm>
            <a:off x="6408058" y="5370286"/>
            <a:ext cx="5529942" cy="1429658"/>
          </a:xfrm>
          <a:prstGeom prst="wedgeRoundRectCallout">
            <a:avLst>
              <a:gd name="adj1" fmla="val -19697"/>
              <a:gd name="adj2" fmla="val -634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tx1"/>
                </a:solidFill>
              </a:rPr>
              <a:t>Repotenciación de redes de distribución en el sector la Soledad– San Cristóbal.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2000" b="1" dirty="0" smtClean="0">
                <a:solidFill>
                  <a:schemeClr val="tx1"/>
                </a:solidFill>
              </a:rPr>
              <a:t>460</a:t>
            </a:r>
            <a:r>
              <a:rPr lang="es-EC" dirty="0" smtClean="0">
                <a:solidFill>
                  <a:schemeClr val="tx1"/>
                </a:solidFill>
              </a:rPr>
              <a:t> medidores reemplazados en San Cristóbal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C" sz="2000" b="1" dirty="0" smtClean="0">
                <a:solidFill>
                  <a:schemeClr val="tx1"/>
                </a:solidFill>
              </a:rPr>
              <a:t>1,01 km</a:t>
            </a:r>
            <a:r>
              <a:rPr lang="es-EC" dirty="0" smtClean="0">
                <a:solidFill>
                  <a:schemeClr val="tx1"/>
                </a:solidFill>
              </a:rPr>
              <a:t> de red reforzados en BV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738364" y="907081"/>
            <a:ext cx="758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/>
              <a:t>FORTALECIMIENTO DE REDES DE DISTRIBUCIÓN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143880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object 19"/>
          <p:cNvSpPr/>
          <p:nvPr/>
        </p:nvSpPr>
        <p:spPr>
          <a:xfrm>
            <a:off x="1228097" y="256753"/>
            <a:ext cx="8092556" cy="1076427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lvl="0" algn="ctr" defTabSz="2222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</a:t>
            </a:r>
            <a:r>
              <a:rPr lang="es-EC" sz="4000" b="1" dirty="0">
                <a:solidFill>
                  <a:prstClr val="white"/>
                </a:solidFill>
              </a:rPr>
              <a:t>PROYECTOS DE</a:t>
            </a:r>
          </a:p>
          <a:p>
            <a:pPr lvl="0" algn="ctr" defTabSz="2222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4000" b="1" dirty="0">
                <a:solidFill>
                  <a:prstClr val="white"/>
                </a:solidFill>
              </a:rPr>
              <a:t>ENERGÍAS RENOVABLES</a:t>
            </a:r>
          </a:p>
          <a:p>
            <a:pPr algn="ctr">
              <a:lnSpc>
                <a:spcPct val="150000"/>
              </a:lnSpc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8" name="Picture 4" descr="http://i0.wp.com/blogthinkbig.com/wp-content/uploads/2015/06/eolica-sol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77" y="1785645"/>
            <a:ext cx="6591300" cy="3743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8422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object 19"/>
          <p:cNvSpPr/>
          <p:nvPr/>
        </p:nvSpPr>
        <p:spPr>
          <a:xfrm>
            <a:off x="1228097" y="256753"/>
            <a:ext cx="8092556" cy="727985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</a:t>
            </a:r>
            <a:r>
              <a:rPr lang="es-ES" sz="2800" b="1" dirty="0">
                <a:solidFill>
                  <a:prstClr val="white"/>
                </a:solidFill>
              </a:rPr>
              <a:t>PROYECTO FOTOVOLTAICO BALTRA DE 67 </a:t>
            </a:r>
            <a:r>
              <a:rPr lang="es-ES" sz="2800" b="1" dirty="0" err="1" smtClean="0">
                <a:solidFill>
                  <a:prstClr val="white"/>
                </a:solidFill>
              </a:rPr>
              <a:t>kWp</a:t>
            </a:r>
            <a:endParaRPr lang="es-ES_tradnl" sz="2800" b="1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781885158"/>
              </p:ext>
            </p:extLst>
          </p:nvPr>
        </p:nvGraphicFramePr>
        <p:xfrm>
          <a:off x="-773723" y="1522401"/>
          <a:ext cx="6462579" cy="4786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Rectángulo redondeado 12"/>
          <p:cNvSpPr/>
          <p:nvPr/>
        </p:nvSpPr>
        <p:spPr>
          <a:xfrm>
            <a:off x="4962703" y="4626613"/>
            <a:ext cx="5119213" cy="1585331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Cubrirá con el 0,15 % de la demanda de energía anual de la Isla Santa Cruz.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Inicio de ejecución de obra: abril 2015.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Entrada en operación: abril 2016.</a:t>
            </a:r>
            <a:endParaRPr lang="es-EC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02" y="1517339"/>
            <a:ext cx="5119214" cy="2879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888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object 19"/>
          <p:cNvSpPr/>
          <p:nvPr/>
        </p:nvSpPr>
        <p:spPr>
          <a:xfrm>
            <a:off x="1228097" y="256753"/>
            <a:ext cx="8092556" cy="727985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lvl="0" algn="ctr">
              <a:defRPr/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</a:t>
            </a:r>
            <a:r>
              <a:rPr lang="es-EC" sz="2800" b="1" dirty="0">
                <a:solidFill>
                  <a:prstClr val="white"/>
                </a:solidFill>
              </a:rPr>
              <a:t>ALMACENAMIENTO DE BATERÍAS BALTRA</a:t>
            </a:r>
            <a:endParaRPr lang="es-ES_tradnl" sz="2800" b="1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es-ES_tradnl" sz="2800" b="1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38" y="1408382"/>
            <a:ext cx="5154182" cy="2899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ángulo redondeado 15"/>
          <p:cNvSpPr/>
          <p:nvPr/>
        </p:nvSpPr>
        <p:spPr>
          <a:xfrm>
            <a:off x="307538" y="4731254"/>
            <a:ext cx="5249078" cy="1417192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dirty="0"/>
              <a:t>Optimiza el parque eólico Baltra, permitiendo aprovechar hasta 1 </a:t>
            </a:r>
            <a:r>
              <a:rPr lang="es-EC" sz="2400" dirty="0" err="1"/>
              <a:t>GWh</a:t>
            </a:r>
            <a:r>
              <a:rPr lang="es-EC" sz="2400" dirty="0"/>
              <a:t> anual de energía eólica adicional.</a:t>
            </a:r>
            <a:endParaRPr lang="es-EC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7" name="Diagrama 16"/>
          <p:cNvGraphicFramePr/>
          <p:nvPr>
            <p:extLst/>
          </p:nvPr>
        </p:nvGraphicFramePr>
        <p:xfrm>
          <a:off x="5729421" y="1283160"/>
          <a:ext cx="6462579" cy="4786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12505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Graphic spid="17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object 19"/>
          <p:cNvSpPr/>
          <p:nvPr/>
        </p:nvSpPr>
        <p:spPr>
          <a:xfrm>
            <a:off x="1228097" y="256753"/>
            <a:ext cx="8092556" cy="727985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lvl="0" algn="ctr">
              <a:defRPr/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</a:t>
            </a:r>
            <a:r>
              <a:rPr lang="es-ES" sz="2800" b="1" dirty="0">
                <a:solidFill>
                  <a:prstClr val="white"/>
                </a:solidFill>
              </a:rPr>
              <a:t>PROYECTO SISTEMA HÍBRIDO FLOREANA – FASE 2</a:t>
            </a:r>
            <a:endParaRPr lang="es-ES_tradnl" sz="2800" b="1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es-ES_tradnl" sz="2800" b="1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1167352" y="1333181"/>
            <a:ext cx="8993122" cy="1569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2400" b="1" dirty="0" smtClean="0">
                <a:cs typeface="Arial" pitchFamily="34" charset="0"/>
              </a:rPr>
              <a:t>Fase2: Sistema de almacenamiento para trabajo temporizado, logrando suministrar electricidad a la isla sin necesidad de generación térmica por más de dos horas</a:t>
            </a:r>
            <a:endParaRPr lang="es-EC" sz="2400" dirty="0">
              <a:cs typeface="Arial" pitchFamily="34" charset="0"/>
            </a:endParaRPr>
          </a:p>
        </p:txBody>
      </p:sp>
      <p:graphicFrame>
        <p:nvGraphicFramePr>
          <p:cNvPr id="13" name="Diagrama 12"/>
          <p:cNvGraphicFramePr/>
          <p:nvPr>
            <p:extLst/>
          </p:nvPr>
        </p:nvGraphicFramePr>
        <p:xfrm>
          <a:off x="5612280" y="2981574"/>
          <a:ext cx="6089434" cy="2933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3" t="15392"/>
          <a:stretch/>
        </p:blipFill>
        <p:spPr>
          <a:xfrm>
            <a:off x="52755" y="3052041"/>
            <a:ext cx="5534527" cy="2925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171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13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20"/>
          <p:cNvGrpSpPr/>
          <p:nvPr/>
        </p:nvGrpSpPr>
        <p:grpSpPr>
          <a:xfrm>
            <a:off x="0" y="406035"/>
            <a:ext cx="11794230" cy="2671395"/>
            <a:chOff x="0" y="513507"/>
            <a:chExt cx="11794230" cy="267139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0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1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2" name="object 19"/>
          <p:cNvSpPr/>
          <p:nvPr/>
        </p:nvSpPr>
        <p:spPr>
          <a:xfrm>
            <a:off x="1209100" y="293255"/>
            <a:ext cx="8092556" cy="642996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50"/>
              </a:spcBef>
            </a:pPr>
            <a:r>
              <a:rPr lang="es-EC" sz="2400" b="1" dirty="0" smtClean="0">
                <a:solidFill>
                  <a:schemeClr val="bg1"/>
                </a:solidFill>
                <a:latin typeface="Tahoma"/>
                <a:cs typeface="Tahoma"/>
              </a:rPr>
              <a:t> Incre</a:t>
            </a:r>
            <a:r>
              <a:rPr lang="es-EC" sz="2400" b="1" spc="-9" dirty="0" smtClean="0">
                <a:solidFill>
                  <a:schemeClr val="bg1"/>
                </a:solidFill>
                <a:latin typeface="Tahoma"/>
                <a:cs typeface="Tahoma"/>
              </a:rPr>
              <a:t>m</a:t>
            </a:r>
            <a:r>
              <a:rPr lang="es-EC" sz="2400" b="1" dirty="0" smtClean="0">
                <a:solidFill>
                  <a:schemeClr val="bg1"/>
                </a:solidFill>
                <a:latin typeface="Tahoma"/>
                <a:cs typeface="Tahoma"/>
              </a:rPr>
              <a:t>e</a:t>
            </a:r>
            <a:r>
              <a:rPr lang="es-EC" sz="2400" b="1" spc="-9" dirty="0" smtClean="0">
                <a:solidFill>
                  <a:schemeClr val="bg1"/>
                </a:solidFill>
                <a:latin typeface="Tahoma"/>
                <a:cs typeface="Tahoma"/>
              </a:rPr>
              <a:t>n</a:t>
            </a:r>
            <a:r>
              <a:rPr lang="es-EC" sz="2400" b="1" dirty="0" smtClean="0">
                <a:solidFill>
                  <a:schemeClr val="bg1"/>
                </a:solidFill>
                <a:latin typeface="Tahoma"/>
                <a:cs typeface="Tahoma"/>
              </a:rPr>
              <a:t>tar</a:t>
            </a:r>
            <a:r>
              <a:rPr lang="es-EC" sz="2400" b="1" spc="-156" dirty="0" smtClean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s-EC" sz="2400" b="1" dirty="0">
                <a:solidFill>
                  <a:schemeClr val="bg1"/>
                </a:solidFill>
                <a:latin typeface="Tahoma"/>
                <a:cs typeface="Tahoma"/>
              </a:rPr>
              <a:t>la</a:t>
            </a:r>
            <a:r>
              <a:rPr lang="es-EC" sz="2400" b="1" spc="-1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s-EC" sz="2400" b="1" spc="-13" dirty="0" smtClean="0">
                <a:solidFill>
                  <a:schemeClr val="bg1"/>
                </a:solidFill>
                <a:latin typeface="Tahoma"/>
                <a:cs typeface="Tahoma"/>
              </a:rPr>
              <a:t>ef</a:t>
            </a:r>
            <a:r>
              <a:rPr lang="es-EC" sz="2400" b="1" spc="-18" dirty="0" smtClean="0">
                <a:solidFill>
                  <a:schemeClr val="bg1"/>
                </a:solidFill>
                <a:latin typeface="Tahoma"/>
                <a:cs typeface="Tahoma"/>
              </a:rPr>
              <a:t>i</a:t>
            </a:r>
            <a:r>
              <a:rPr lang="es-EC" sz="2400" b="1" spc="-11" dirty="0" smtClean="0">
                <a:solidFill>
                  <a:schemeClr val="bg1"/>
                </a:solidFill>
                <a:latin typeface="Tahoma"/>
                <a:cs typeface="Tahoma"/>
              </a:rPr>
              <a:t>ci</a:t>
            </a:r>
            <a:r>
              <a:rPr lang="es-EC" sz="2400" b="1" spc="-26" dirty="0" smtClean="0">
                <a:solidFill>
                  <a:schemeClr val="bg1"/>
                </a:solidFill>
                <a:latin typeface="Tahoma"/>
                <a:cs typeface="Tahoma"/>
              </a:rPr>
              <a:t>e</a:t>
            </a:r>
            <a:r>
              <a:rPr lang="es-EC" sz="2400" b="1" spc="-14" dirty="0" smtClean="0">
                <a:solidFill>
                  <a:schemeClr val="bg1"/>
                </a:solidFill>
                <a:latin typeface="Tahoma"/>
                <a:cs typeface="Tahoma"/>
              </a:rPr>
              <a:t>ncia </a:t>
            </a:r>
            <a:r>
              <a:rPr lang="es-EC" sz="3600" b="1" spc="-15" baseline="-1972" dirty="0" smtClean="0">
                <a:solidFill>
                  <a:schemeClr val="bg1"/>
                </a:solidFill>
                <a:latin typeface="Tahoma"/>
                <a:cs typeface="Tahoma"/>
              </a:rPr>
              <a:t>operacion</a:t>
            </a:r>
            <a:r>
              <a:rPr lang="es-EC" sz="3600" b="1" spc="-26" baseline="-1972" dirty="0" smtClean="0">
                <a:solidFill>
                  <a:schemeClr val="bg1"/>
                </a:solidFill>
                <a:latin typeface="Tahoma"/>
                <a:cs typeface="Tahoma"/>
              </a:rPr>
              <a:t>a</a:t>
            </a:r>
            <a:r>
              <a:rPr lang="es-EC" sz="3600" b="1" spc="-8" baseline="-1972" dirty="0" smtClean="0">
                <a:solidFill>
                  <a:schemeClr val="bg1"/>
                </a:solidFill>
                <a:latin typeface="Tahoma"/>
                <a:cs typeface="Tahoma"/>
              </a:rPr>
              <a:t>l</a:t>
            </a:r>
            <a:endParaRPr lang="es-EC" sz="24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26661" y="1643587"/>
            <a:ext cx="4833183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242" marR="104879" indent="0" algn="ctr">
              <a:lnSpc>
                <a:spcPts val="2170"/>
              </a:lnSpc>
              <a:spcBef>
                <a:spcPts val="133"/>
              </a:spcBef>
            </a:pPr>
            <a:r>
              <a:rPr lang="es-EC" sz="2400" b="1" dirty="0" smtClean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Remodelación de las oficinas     Agencia Santa Cruz</a:t>
            </a:r>
            <a:endParaRPr lang="es-EC" sz="2400" dirty="0">
              <a:solidFill>
                <a:schemeClr val="accent1">
                  <a:lumMod val="75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82" y="2538900"/>
            <a:ext cx="4747727" cy="3560795"/>
          </a:xfrm>
          <a:prstGeom prst="rect">
            <a:avLst/>
          </a:prstGeom>
        </p:spPr>
      </p:pic>
      <p:sp>
        <p:nvSpPr>
          <p:cNvPr id="17" name="object 7"/>
          <p:cNvSpPr/>
          <p:nvPr/>
        </p:nvSpPr>
        <p:spPr>
          <a:xfrm>
            <a:off x="378133" y="4181005"/>
            <a:ext cx="4090506" cy="1099439"/>
          </a:xfrm>
          <a:custGeom>
            <a:avLst/>
            <a:gdLst/>
            <a:ahLst/>
            <a:cxnLst/>
            <a:rect l="l" t="t" r="r" b="b"/>
            <a:pathLst>
              <a:path w="4599686" h="1099439">
                <a:moveTo>
                  <a:pt x="4049903" y="0"/>
                </a:moveTo>
                <a:lnTo>
                  <a:pt x="4049903" y="137413"/>
                </a:lnTo>
                <a:lnTo>
                  <a:pt x="0" y="137413"/>
                </a:lnTo>
                <a:lnTo>
                  <a:pt x="0" y="962025"/>
                </a:lnTo>
                <a:lnTo>
                  <a:pt x="4049903" y="962025"/>
                </a:lnTo>
                <a:lnTo>
                  <a:pt x="4049903" y="1099439"/>
                </a:lnTo>
                <a:lnTo>
                  <a:pt x="4599686" y="549655"/>
                </a:lnTo>
                <a:lnTo>
                  <a:pt x="4049903" y="0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7"/>
          <p:cNvSpPr txBox="1"/>
          <p:nvPr/>
        </p:nvSpPr>
        <p:spPr>
          <a:xfrm>
            <a:off x="527323" y="4296944"/>
            <a:ext cx="3792126" cy="76789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3309">
              <a:lnSpc>
                <a:spcPts val="2995"/>
              </a:lnSpc>
              <a:spcBef>
                <a:spcPts val="149"/>
              </a:spcBef>
            </a:pPr>
            <a:r>
              <a:rPr sz="2000" b="1" dirty="0">
                <a:solidFill>
                  <a:srgbClr val="17375E"/>
                </a:solidFill>
                <a:latin typeface="Tahoma"/>
                <a:cs typeface="Tahoma"/>
              </a:rPr>
              <a:t>• Monto aproximado</a:t>
            </a:r>
          </a:p>
          <a:p>
            <a:pPr marL="299212">
              <a:lnSpc>
                <a:spcPts val="3050"/>
              </a:lnSpc>
              <a:spcBef>
                <a:spcPts val="2"/>
              </a:spcBef>
            </a:pPr>
            <a:r>
              <a:rPr sz="2000" b="1" dirty="0">
                <a:solidFill>
                  <a:srgbClr val="17375E"/>
                </a:solidFill>
                <a:latin typeface="Tahoma"/>
                <a:cs typeface="Tahoma"/>
              </a:rPr>
              <a:t>invertido: $</a:t>
            </a:r>
            <a:r>
              <a:rPr lang="es-EC" sz="2000" b="1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lang="es-EC" sz="2000" b="1" dirty="0" smtClean="0">
                <a:solidFill>
                  <a:srgbClr val="17375E"/>
                </a:solidFill>
                <a:latin typeface="Tahoma"/>
                <a:cs typeface="Tahoma"/>
              </a:rPr>
              <a:t>522.167,24 </a:t>
            </a:r>
            <a:endParaRPr sz="2000" b="1" dirty="0">
              <a:solidFill>
                <a:srgbClr val="17375E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3828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9"/>
          <p:cNvSpPr/>
          <p:nvPr/>
        </p:nvSpPr>
        <p:spPr>
          <a:xfrm>
            <a:off x="1209100" y="293255"/>
            <a:ext cx="8092556" cy="642996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50"/>
              </a:spcBef>
            </a:pPr>
            <a:r>
              <a:rPr lang="es-EC" sz="2400" b="1" dirty="0" smtClean="0">
                <a:solidFill>
                  <a:schemeClr val="bg1"/>
                </a:solidFill>
                <a:latin typeface="Tahoma"/>
                <a:cs typeface="Tahoma"/>
              </a:rPr>
              <a:t>    Incre</a:t>
            </a:r>
            <a:r>
              <a:rPr lang="es-EC" sz="2400" b="1" spc="-9" dirty="0" smtClean="0">
                <a:solidFill>
                  <a:schemeClr val="bg1"/>
                </a:solidFill>
                <a:latin typeface="Tahoma"/>
                <a:cs typeface="Tahoma"/>
              </a:rPr>
              <a:t>m</a:t>
            </a:r>
            <a:r>
              <a:rPr lang="es-EC" sz="2400" b="1" dirty="0" smtClean="0">
                <a:solidFill>
                  <a:schemeClr val="bg1"/>
                </a:solidFill>
                <a:latin typeface="Tahoma"/>
                <a:cs typeface="Tahoma"/>
              </a:rPr>
              <a:t>e</a:t>
            </a:r>
            <a:r>
              <a:rPr lang="es-EC" sz="2400" b="1" spc="-9" dirty="0" smtClean="0">
                <a:solidFill>
                  <a:schemeClr val="bg1"/>
                </a:solidFill>
                <a:latin typeface="Tahoma"/>
                <a:cs typeface="Tahoma"/>
              </a:rPr>
              <a:t>n</a:t>
            </a:r>
            <a:r>
              <a:rPr lang="es-EC" sz="2400" b="1" dirty="0" smtClean="0">
                <a:solidFill>
                  <a:schemeClr val="bg1"/>
                </a:solidFill>
                <a:latin typeface="Tahoma"/>
                <a:cs typeface="Tahoma"/>
              </a:rPr>
              <a:t>tar</a:t>
            </a:r>
            <a:r>
              <a:rPr lang="es-EC" sz="2400" b="1" spc="-156" dirty="0" smtClean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s-EC" sz="2400" b="1" dirty="0">
                <a:solidFill>
                  <a:schemeClr val="bg1"/>
                </a:solidFill>
                <a:latin typeface="Tahoma"/>
                <a:cs typeface="Tahoma"/>
              </a:rPr>
              <a:t>la</a:t>
            </a:r>
            <a:r>
              <a:rPr lang="es-EC" sz="2400" b="1" spc="-1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es-EC" sz="2400" b="1" spc="-13" dirty="0" smtClean="0">
                <a:solidFill>
                  <a:schemeClr val="bg1"/>
                </a:solidFill>
                <a:latin typeface="Tahoma"/>
                <a:cs typeface="Tahoma"/>
              </a:rPr>
              <a:t>ef</a:t>
            </a:r>
            <a:r>
              <a:rPr lang="es-EC" sz="2400" b="1" spc="-18" dirty="0" smtClean="0">
                <a:solidFill>
                  <a:schemeClr val="bg1"/>
                </a:solidFill>
                <a:latin typeface="Tahoma"/>
                <a:cs typeface="Tahoma"/>
              </a:rPr>
              <a:t>i</a:t>
            </a:r>
            <a:r>
              <a:rPr lang="es-EC" sz="2400" b="1" spc="-11" dirty="0" smtClean="0">
                <a:solidFill>
                  <a:schemeClr val="bg1"/>
                </a:solidFill>
                <a:latin typeface="Tahoma"/>
                <a:cs typeface="Tahoma"/>
              </a:rPr>
              <a:t>ci</a:t>
            </a:r>
            <a:r>
              <a:rPr lang="es-EC" sz="2400" b="1" spc="-26" dirty="0" smtClean="0">
                <a:solidFill>
                  <a:schemeClr val="bg1"/>
                </a:solidFill>
                <a:latin typeface="Tahoma"/>
                <a:cs typeface="Tahoma"/>
              </a:rPr>
              <a:t>e</a:t>
            </a:r>
            <a:r>
              <a:rPr lang="es-EC" sz="2400" b="1" spc="-14" dirty="0" smtClean="0">
                <a:solidFill>
                  <a:schemeClr val="bg1"/>
                </a:solidFill>
                <a:latin typeface="Tahoma"/>
                <a:cs typeface="Tahoma"/>
              </a:rPr>
              <a:t>ncia </a:t>
            </a:r>
            <a:r>
              <a:rPr lang="es-EC" sz="3600" b="1" spc="-15" baseline="-1972" dirty="0" smtClean="0">
                <a:solidFill>
                  <a:schemeClr val="bg1"/>
                </a:solidFill>
                <a:latin typeface="Tahoma"/>
                <a:cs typeface="Tahoma"/>
              </a:rPr>
              <a:t>operacion</a:t>
            </a:r>
            <a:r>
              <a:rPr lang="es-EC" sz="3600" b="1" spc="-26" baseline="-1972" dirty="0" smtClean="0">
                <a:solidFill>
                  <a:schemeClr val="bg1"/>
                </a:solidFill>
                <a:latin typeface="Tahoma"/>
                <a:cs typeface="Tahoma"/>
              </a:rPr>
              <a:t>a</a:t>
            </a:r>
            <a:r>
              <a:rPr lang="es-EC" sz="3600" b="1" spc="-8" baseline="-1972" dirty="0" smtClean="0">
                <a:solidFill>
                  <a:schemeClr val="bg1"/>
                </a:solidFill>
                <a:latin typeface="Tahoma"/>
                <a:cs typeface="Tahoma"/>
              </a:rPr>
              <a:t>l</a:t>
            </a:r>
            <a:endParaRPr lang="es-EC" sz="24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26661" y="1643587"/>
            <a:ext cx="4833183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242" marR="104879" indent="0" algn="ctr">
              <a:lnSpc>
                <a:spcPts val="2170"/>
              </a:lnSpc>
              <a:spcBef>
                <a:spcPts val="133"/>
              </a:spcBef>
            </a:pPr>
            <a:r>
              <a:rPr lang="es-EC" sz="2400" dirty="0" smtClean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Construcción de edificio técnico Agencia Santa Cruz</a:t>
            </a:r>
            <a:endParaRPr lang="es-EC" sz="2400" dirty="0">
              <a:solidFill>
                <a:schemeClr val="accent1">
                  <a:lumMod val="7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7" name="object 7"/>
          <p:cNvSpPr/>
          <p:nvPr/>
        </p:nvSpPr>
        <p:spPr>
          <a:xfrm>
            <a:off x="378133" y="4181005"/>
            <a:ext cx="4090506" cy="1099439"/>
          </a:xfrm>
          <a:custGeom>
            <a:avLst/>
            <a:gdLst/>
            <a:ahLst/>
            <a:cxnLst/>
            <a:rect l="l" t="t" r="r" b="b"/>
            <a:pathLst>
              <a:path w="4599686" h="1099439">
                <a:moveTo>
                  <a:pt x="4049903" y="0"/>
                </a:moveTo>
                <a:lnTo>
                  <a:pt x="4049903" y="137413"/>
                </a:lnTo>
                <a:lnTo>
                  <a:pt x="0" y="137413"/>
                </a:lnTo>
                <a:lnTo>
                  <a:pt x="0" y="962025"/>
                </a:lnTo>
                <a:lnTo>
                  <a:pt x="4049903" y="962025"/>
                </a:lnTo>
                <a:lnTo>
                  <a:pt x="4049903" y="1099439"/>
                </a:lnTo>
                <a:lnTo>
                  <a:pt x="4599686" y="549655"/>
                </a:lnTo>
                <a:lnTo>
                  <a:pt x="4049903" y="0"/>
                </a:lnTo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7"/>
          <p:cNvSpPr txBox="1"/>
          <p:nvPr/>
        </p:nvSpPr>
        <p:spPr>
          <a:xfrm>
            <a:off x="527323" y="4296944"/>
            <a:ext cx="3792126" cy="76789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3309">
              <a:lnSpc>
                <a:spcPts val="2995"/>
              </a:lnSpc>
              <a:spcBef>
                <a:spcPts val="149"/>
              </a:spcBef>
            </a:pPr>
            <a:r>
              <a:rPr sz="2000" b="1" dirty="0">
                <a:solidFill>
                  <a:srgbClr val="17375E"/>
                </a:solidFill>
                <a:latin typeface="Tahoma"/>
                <a:cs typeface="Tahoma"/>
              </a:rPr>
              <a:t>• Monto aproximado</a:t>
            </a:r>
          </a:p>
          <a:p>
            <a:pPr marL="299212">
              <a:lnSpc>
                <a:spcPts val="3050"/>
              </a:lnSpc>
              <a:spcBef>
                <a:spcPts val="2"/>
              </a:spcBef>
            </a:pPr>
            <a:r>
              <a:rPr sz="2000" b="1" dirty="0">
                <a:solidFill>
                  <a:srgbClr val="17375E"/>
                </a:solidFill>
                <a:latin typeface="Tahoma"/>
                <a:cs typeface="Tahoma"/>
              </a:rPr>
              <a:t>invertido: $</a:t>
            </a:r>
            <a:r>
              <a:rPr lang="es-EC" sz="2000" b="1" dirty="0">
                <a:solidFill>
                  <a:srgbClr val="17375E"/>
                </a:solidFill>
                <a:latin typeface="Tahoma"/>
                <a:cs typeface="Tahoma"/>
              </a:rPr>
              <a:t> </a:t>
            </a:r>
            <a:r>
              <a:rPr lang="es-EC" sz="2000" b="1" dirty="0" smtClean="0">
                <a:solidFill>
                  <a:srgbClr val="17375E"/>
                </a:solidFill>
                <a:latin typeface="Tahoma"/>
                <a:cs typeface="Tahoma"/>
              </a:rPr>
              <a:t>364.597,74 </a:t>
            </a:r>
            <a:endParaRPr sz="2000" b="1" dirty="0">
              <a:solidFill>
                <a:srgbClr val="17375E"/>
              </a:solidFill>
              <a:latin typeface="Tahoma"/>
              <a:cs typeface="Tahom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56" y="2695243"/>
            <a:ext cx="5797890" cy="3261313"/>
          </a:xfrm>
          <a:prstGeom prst="rect">
            <a:avLst/>
          </a:prstGeom>
        </p:spPr>
      </p:pic>
      <p:grpSp>
        <p:nvGrpSpPr>
          <p:cNvPr id="15" name="Grupo 20"/>
          <p:cNvGrpSpPr/>
          <p:nvPr/>
        </p:nvGrpSpPr>
        <p:grpSpPr>
          <a:xfrm>
            <a:off x="0" y="431793"/>
            <a:ext cx="11794230" cy="2671395"/>
            <a:chOff x="0" y="513507"/>
            <a:chExt cx="11794230" cy="2671395"/>
          </a:xfrm>
        </p:grpSpPr>
        <p:pic>
          <p:nvPicPr>
            <p:cNvPr id="16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Imagen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20" name="Imagen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1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384261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2263200" y="3840329"/>
            <a:ext cx="1966525" cy="1088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2322480" y="2286223"/>
            <a:ext cx="1966525" cy="1088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1" name="Grupo 20"/>
          <p:cNvGrpSpPr/>
          <p:nvPr/>
        </p:nvGrpSpPr>
        <p:grpSpPr>
          <a:xfrm>
            <a:off x="0" y="256754"/>
            <a:ext cx="11794230" cy="2833555"/>
            <a:chOff x="0" y="351347"/>
            <a:chExt cx="11794230" cy="283355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28097" y="351347"/>
              <a:ext cx="8092556" cy="677916"/>
            </a:xfrm>
            <a:custGeom>
              <a:avLst/>
              <a:gdLst/>
              <a:ahLst/>
              <a:cxnLst/>
              <a:rect l="l" t="t" r="r" b="b"/>
              <a:pathLst>
                <a:path w="6411734" h="941704">
                  <a:moveTo>
                    <a:pt x="6254762" y="0"/>
                  </a:moveTo>
                  <a:lnTo>
                    <a:pt x="149873" y="158"/>
                  </a:lnTo>
                  <a:lnTo>
                    <a:pt x="107569" y="7928"/>
                  </a:lnTo>
                  <a:lnTo>
                    <a:pt x="70065" y="26219"/>
                  </a:lnTo>
                  <a:lnTo>
                    <a:pt x="38994" y="53402"/>
                  </a:lnTo>
                  <a:lnTo>
                    <a:pt x="15987" y="87848"/>
                  </a:lnTo>
                  <a:lnTo>
                    <a:pt x="2678" y="127927"/>
                  </a:lnTo>
                  <a:lnTo>
                    <a:pt x="0" y="156972"/>
                  </a:lnTo>
                  <a:lnTo>
                    <a:pt x="158" y="791835"/>
                  </a:lnTo>
                  <a:lnTo>
                    <a:pt x="7931" y="834107"/>
                  </a:lnTo>
                  <a:lnTo>
                    <a:pt x="26230" y="871603"/>
                  </a:lnTo>
                  <a:lnTo>
                    <a:pt x="53420" y="902681"/>
                  </a:lnTo>
                  <a:lnTo>
                    <a:pt x="87869" y="925701"/>
                  </a:lnTo>
                  <a:lnTo>
                    <a:pt x="127946" y="939022"/>
                  </a:lnTo>
                  <a:lnTo>
                    <a:pt x="156984" y="941704"/>
                  </a:lnTo>
                  <a:lnTo>
                    <a:pt x="6261855" y="941547"/>
                  </a:lnTo>
                  <a:lnTo>
                    <a:pt x="6304130" y="933767"/>
                  </a:lnTo>
                  <a:lnTo>
                    <a:pt x="6341628" y="915455"/>
                  </a:lnTo>
                  <a:lnTo>
                    <a:pt x="6372708" y="888254"/>
                  </a:lnTo>
                  <a:lnTo>
                    <a:pt x="6395730" y="853803"/>
                  </a:lnTo>
                  <a:lnTo>
                    <a:pt x="6409052" y="813744"/>
                  </a:lnTo>
                  <a:lnTo>
                    <a:pt x="6411734" y="784732"/>
                  </a:lnTo>
                  <a:lnTo>
                    <a:pt x="6411576" y="149869"/>
                  </a:lnTo>
                  <a:lnTo>
                    <a:pt x="6403796" y="107556"/>
                  </a:lnTo>
                  <a:lnTo>
                    <a:pt x="6385485" y="70050"/>
                  </a:lnTo>
                  <a:lnTo>
                    <a:pt x="6358283" y="38982"/>
                  </a:lnTo>
                  <a:lnTo>
                    <a:pt x="6323832" y="15982"/>
                  </a:lnTo>
                  <a:lnTo>
                    <a:pt x="6283773" y="2677"/>
                  </a:lnTo>
                  <a:lnTo>
                    <a:pt x="6254762" y="0"/>
                  </a:lnTo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EC" sz="2800" b="1" spc="-100" dirty="0" smtClean="0">
                  <a:solidFill>
                    <a:srgbClr val="FFFFFF"/>
                  </a:solidFill>
                  <a:latin typeface="Rockwell"/>
                  <a:cs typeface="Rockwell"/>
                </a:rPr>
                <a:t>   D</a:t>
              </a:r>
              <a:r>
                <a:rPr lang="es-EC" sz="2800" b="1" spc="-104" dirty="0" smtClean="0">
                  <a:solidFill>
                    <a:srgbClr val="FFFFFF"/>
                  </a:solidFill>
                  <a:latin typeface="Rockwell"/>
                  <a:cs typeface="Rockwell"/>
                </a:rPr>
                <a:t>A</a:t>
              </a:r>
              <a:r>
                <a:rPr lang="es-EC" sz="2800" b="1" spc="-84" dirty="0" smtClean="0">
                  <a:solidFill>
                    <a:srgbClr val="FFFFFF"/>
                  </a:solidFill>
                  <a:latin typeface="Rockwell"/>
                  <a:cs typeface="Rockwell"/>
                </a:rPr>
                <a:t>T</a:t>
              </a:r>
              <a:r>
                <a:rPr lang="es-EC" sz="2800" b="1" spc="0" dirty="0" smtClean="0">
                  <a:solidFill>
                    <a:srgbClr val="FFFFFF"/>
                  </a:solidFill>
                  <a:latin typeface="Rockwell"/>
                  <a:cs typeface="Rockwell"/>
                </a:rPr>
                <a:t>OS GE</a:t>
              </a:r>
              <a:r>
                <a:rPr lang="es-EC" sz="2800" b="1" spc="-14" dirty="0" smtClean="0">
                  <a:solidFill>
                    <a:srgbClr val="FFFFFF"/>
                  </a:solidFill>
                  <a:latin typeface="Rockwell"/>
                  <a:cs typeface="Rockwell"/>
                </a:rPr>
                <a:t>N</a:t>
              </a:r>
              <a:r>
                <a:rPr lang="es-EC" sz="2800" b="1" spc="0" dirty="0" smtClean="0">
                  <a:solidFill>
                    <a:srgbClr val="FFFFFF"/>
                  </a:solidFill>
                  <a:latin typeface="Rockwell"/>
                  <a:cs typeface="Rockwell"/>
                </a:rPr>
                <a:t>ERA</a:t>
              </a:r>
              <a:r>
                <a:rPr lang="es-EC" sz="2800" b="1" spc="-14" dirty="0" smtClean="0">
                  <a:solidFill>
                    <a:srgbClr val="FFFFFF"/>
                  </a:solidFill>
                  <a:latin typeface="Rockwell"/>
                  <a:cs typeface="Rockwell"/>
                </a:rPr>
                <a:t>L</a:t>
              </a:r>
              <a:r>
                <a:rPr lang="es-EC" sz="2800" b="1" spc="0" dirty="0" smtClean="0">
                  <a:solidFill>
                    <a:srgbClr val="FFFFFF"/>
                  </a:solidFill>
                  <a:latin typeface="Rockwell"/>
                  <a:cs typeface="Rockwell"/>
                </a:rPr>
                <a:t>ES DE ELECGALAPAGOS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5" name="object 21"/>
          <p:cNvSpPr txBox="1"/>
          <p:nvPr/>
        </p:nvSpPr>
        <p:spPr>
          <a:xfrm>
            <a:off x="2998033" y="1235204"/>
            <a:ext cx="4077324" cy="4307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410"/>
              </a:lnSpc>
              <a:spcBef>
                <a:spcPts val="170"/>
              </a:spcBef>
            </a:pPr>
            <a:r>
              <a:rPr lang="es-EC" sz="2800" b="1" spc="-100" dirty="0">
                <a:solidFill>
                  <a:schemeClr val="accent1">
                    <a:lumMod val="75000"/>
                  </a:schemeClr>
                </a:solidFill>
                <a:latin typeface="Rockwell"/>
                <a:cs typeface="Rockwell"/>
              </a:rPr>
              <a:t>Valores de la Empresa</a:t>
            </a:r>
            <a:endParaRPr sz="2800" dirty="0">
              <a:solidFill>
                <a:schemeClr val="accent1">
                  <a:lumMod val="75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7" name="object 13"/>
          <p:cNvSpPr/>
          <p:nvPr/>
        </p:nvSpPr>
        <p:spPr>
          <a:xfrm>
            <a:off x="481125" y="2137336"/>
            <a:ext cx="1366251" cy="13235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Rectángulo 1"/>
          <p:cNvSpPr/>
          <p:nvPr/>
        </p:nvSpPr>
        <p:spPr>
          <a:xfrm>
            <a:off x="2648607" y="2527212"/>
            <a:ext cx="1408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dirty="0">
                <a:solidFill>
                  <a:schemeClr val="bg1"/>
                </a:solidFill>
              </a:rPr>
              <a:t>Confianza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648607" y="4126148"/>
            <a:ext cx="1195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dirty="0">
                <a:solidFill>
                  <a:schemeClr val="bg1"/>
                </a:solidFill>
              </a:rPr>
              <a:t>Respeto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7592034" y="2175067"/>
            <a:ext cx="2107628" cy="4186075"/>
            <a:chOff x="4890225" y="2333215"/>
            <a:chExt cx="2107628" cy="4186075"/>
          </a:xfrm>
        </p:grpSpPr>
        <p:sp>
          <p:nvSpPr>
            <p:cNvPr id="28" name="Rectángulo 27"/>
            <p:cNvSpPr/>
            <p:nvPr/>
          </p:nvSpPr>
          <p:spPr>
            <a:xfrm>
              <a:off x="4916103" y="5430467"/>
              <a:ext cx="2056465" cy="10888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4890225" y="3840328"/>
              <a:ext cx="2082343" cy="10888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4890225" y="2333215"/>
              <a:ext cx="2107628" cy="10888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5" name="Rectángulo 4"/>
            <p:cNvSpPr/>
            <p:nvPr/>
          </p:nvSpPr>
          <p:spPr>
            <a:xfrm>
              <a:off x="5091734" y="2423470"/>
              <a:ext cx="156350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s-ES" sz="2400" dirty="0">
                  <a:solidFill>
                    <a:schemeClr val="bg1"/>
                  </a:solidFill>
                </a:rPr>
                <a:t>Trabajo en </a:t>
              </a:r>
              <a:endParaRPr lang="es-ES" sz="2400" dirty="0" smtClean="0">
                <a:solidFill>
                  <a:schemeClr val="bg1"/>
                </a:solidFill>
              </a:endParaRPr>
            </a:p>
            <a:p>
              <a:pPr lvl="0"/>
              <a:r>
                <a:rPr lang="es-ES" sz="2400" dirty="0" smtClean="0">
                  <a:solidFill>
                    <a:schemeClr val="bg1"/>
                  </a:solidFill>
                </a:rPr>
                <a:t>Equipo</a:t>
              </a:r>
              <a:endParaRPr lang="es-ES" sz="2400" dirty="0">
                <a:solidFill>
                  <a:schemeClr val="bg1"/>
                </a:solidFill>
              </a:endParaRP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4890225" y="4137299"/>
              <a:ext cx="21076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s-ES" sz="2400" dirty="0">
                  <a:solidFill>
                    <a:schemeClr val="bg1"/>
                  </a:solidFill>
                </a:rPr>
                <a:t>Sustentabilidad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5065540" y="5738583"/>
              <a:ext cx="16158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s-ES" sz="2400" dirty="0">
                  <a:solidFill>
                    <a:schemeClr val="bg1"/>
                  </a:solidFill>
                </a:rPr>
                <a:t>Honestidad</a:t>
              </a:r>
            </a:p>
          </p:txBody>
        </p:sp>
      </p:grpSp>
      <p:sp>
        <p:nvSpPr>
          <p:cNvPr id="23" name="Rectángulo 22"/>
          <p:cNvSpPr/>
          <p:nvPr/>
        </p:nvSpPr>
        <p:spPr>
          <a:xfrm>
            <a:off x="2263200" y="5425005"/>
            <a:ext cx="1966525" cy="1088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 24"/>
          <p:cNvSpPr/>
          <p:nvPr/>
        </p:nvSpPr>
        <p:spPr>
          <a:xfrm>
            <a:off x="2402160" y="5725538"/>
            <a:ext cx="16886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Puntualidad</a:t>
            </a:r>
            <a:endParaRPr lang="es-ES" sz="2400" dirty="0">
              <a:solidFill>
                <a:schemeClr val="bg1"/>
              </a:solidFill>
            </a:endParaRPr>
          </a:p>
          <a:p>
            <a:pPr lvl="0"/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29" name="137D30AF-2A81-4BA3-B865-C4284140E4A7" descr="F7C9DE1A-2495-4AB2-9CF9-3DF8F2497C4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85" y="5093698"/>
            <a:ext cx="1462837" cy="146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92D65048-D57D-4B3C-8FA6-F7D666E2373D" descr="764CDA25-C098-4FBF-B4FA-3DCC8645246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78" y="3610009"/>
            <a:ext cx="1493942" cy="149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F30A0AAB-C220-4EE9-9993-EE57A064E023" descr="53BE9A8A-A13B-448E-BD45-42C8429FF2A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80" y="3521134"/>
            <a:ext cx="1493942" cy="149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162751F7-3E73-4910-885A-6E7C92E3B917" descr="0B0D9B6D-7AB8-47E4-A683-291BD31A5CE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78" y="2052164"/>
            <a:ext cx="1493942" cy="149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C17089BD-5B07-45EF-AE4F-799F63A80AAF" descr="35D5B08D-2984-46A5-B9BA-EADF2BE1747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785" y="5023217"/>
            <a:ext cx="1493942" cy="149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5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" grpId="0" animBg="1"/>
      <p:bldP spid="17" grpId="0" animBg="1"/>
      <p:bldP spid="2" grpId="0"/>
      <p:bldP spid="3" grpId="0"/>
      <p:bldP spid="23" grpId="0" animBg="1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0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1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2" name="object 19"/>
          <p:cNvSpPr/>
          <p:nvPr/>
        </p:nvSpPr>
        <p:spPr>
          <a:xfrm>
            <a:off x="1228097" y="211784"/>
            <a:ext cx="8092556" cy="677916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sz="2800" b="1" spc="-100" smtClean="0">
                <a:solidFill>
                  <a:srgbClr val="FFFFFF"/>
                </a:solidFill>
                <a:latin typeface="Rockwell"/>
                <a:cs typeface="Rockwell"/>
              </a:rPr>
              <a:t>   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83" y="5628256"/>
            <a:ext cx="9521663" cy="965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1478" t="21398" r="1272" b="1907"/>
          <a:stretch/>
        </p:blipFill>
        <p:spPr>
          <a:xfrm>
            <a:off x="1397883" y="1252869"/>
            <a:ext cx="8079699" cy="405364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04550" y="1252869"/>
            <a:ext cx="4833183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242" marR="104879" algn="ctr">
              <a:lnSpc>
                <a:spcPts val="2170"/>
              </a:lnSpc>
              <a:spcBef>
                <a:spcPts val="133"/>
              </a:spcBef>
            </a:pPr>
            <a:r>
              <a:rPr lang="es-EC" sz="2400" b="1" dirty="0" smtClean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EJECUCIÓN </a:t>
            </a:r>
            <a:r>
              <a:rPr lang="es-EC" sz="2400" b="1" dirty="0">
                <a:solidFill>
                  <a:schemeClr val="accent1">
                    <a:lumMod val="75000"/>
                  </a:schemeClr>
                </a:solidFill>
                <a:latin typeface="Tahoma"/>
                <a:cs typeface="Tahoma"/>
              </a:rPr>
              <a:t>PRESUPUESTO</a:t>
            </a:r>
          </a:p>
          <a:p>
            <a:pPr marL="87242" marR="104879" indent="0" algn="ctr">
              <a:lnSpc>
                <a:spcPts val="2170"/>
              </a:lnSpc>
              <a:spcBef>
                <a:spcPts val="133"/>
              </a:spcBef>
            </a:pPr>
            <a:endParaRPr lang="es-EC" sz="2400" dirty="0">
              <a:solidFill>
                <a:schemeClr val="accent1">
                  <a:lumMod val="75000"/>
                </a:schemeClr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705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9"/>
          <p:cNvSpPr/>
          <p:nvPr/>
        </p:nvSpPr>
        <p:spPr>
          <a:xfrm>
            <a:off x="1228097" y="256754"/>
            <a:ext cx="8092556" cy="677916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C" sz="2800" b="1" spc="-100" dirty="0">
                <a:solidFill>
                  <a:srgbClr val="FFFFFF"/>
                </a:solidFill>
                <a:latin typeface="Rockwell"/>
                <a:cs typeface="Rockwell"/>
              </a:rPr>
              <a:t>COMPROMISOS PARA EL 2016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1201334" y="1110755"/>
            <a:ext cx="3310450" cy="1804731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003">
            <a:schemeClr val="l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Programa Eficiente de Cocción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2378"/>
          <a:stretch/>
        </p:blipFill>
        <p:spPr>
          <a:xfrm>
            <a:off x="2954236" y="2774536"/>
            <a:ext cx="3266260" cy="1882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550" y="3715984"/>
            <a:ext cx="2572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Uso de Energía Limpia</a:t>
            </a:r>
            <a:endParaRPr lang="es-EC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427078" y="5206754"/>
            <a:ext cx="3824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/>
              <a:t>Sustituir el gas licuado de Petróleo (GLP)</a:t>
            </a:r>
            <a:endParaRPr lang="es-EC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4" y="3566683"/>
            <a:ext cx="3699670" cy="1922144"/>
          </a:xfrm>
          <a:prstGeom prst="rect">
            <a:avLst/>
          </a:prstGeom>
        </p:spPr>
      </p:pic>
      <p:sp>
        <p:nvSpPr>
          <p:cNvPr id="16" name="Curved Up Arrow 15"/>
          <p:cNvSpPr/>
          <p:nvPr/>
        </p:nvSpPr>
        <p:spPr>
          <a:xfrm rot="16200000">
            <a:off x="8847821" y="2450222"/>
            <a:ext cx="1841832" cy="80472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04484" y="1392231"/>
            <a:ext cx="3886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i="1" dirty="0"/>
              <a:t>ELECGALAPAGOS, comprometida con este proyecto emblemático, debe instalar aproximadamente 1.362 medidores bifásicos e igual número de circuitos eléctricos internos (durante el período 2015-2017</a:t>
            </a:r>
            <a:r>
              <a:rPr lang="es-EC" sz="1600" i="1" dirty="0" smtClean="0"/>
              <a:t>). </a:t>
            </a:r>
            <a:endParaRPr lang="es-EC" sz="1600" i="1" dirty="0"/>
          </a:p>
        </p:txBody>
      </p:sp>
      <p:sp>
        <p:nvSpPr>
          <p:cNvPr id="20" name="Curved Up Arrow 19"/>
          <p:cNvSpPr/>
          <p:nvPr/>
        </p:nvSpPr>
        <p:spPr>
          <a:xfrm rot="21374080">
            <a:off x="4443343" y="5547499"/>
            <a:ext cx="2894718" cy="1010045"/>
          </a:xfrm>
          <a:prstGeom prst="curvedUpArrow">
            <a:avLst>
              <a:gd name="adj1" fmla="val 21924"/>
              <a:gd name="adj2" fmla="val 70475"/>
              <a:gd name="adj3" fmla="val 484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1" name="Curved Up Arrow 20"/>
          <p:cNvSpPr/>
          <p:nvPr/>
        </p:nvSpPr>
        <p:spPr>
          <a:xfrm>
            <a:off x="1503494" y="4629622"/>
            <a:ext cx="2211255" cy="622191"/>
          </a:xfrm>
          <a:prstGeom prst="curvedUpArrow">
            <a:avLst>
              <a:gd name="adj1" fmla="val 21924"/>
              <a:gd name="adj2" fmla="val 70475"/>
              <a:gd name="adj3" fmla="val 39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pSp>
        <p:nvGrpSpPr>
          <p:cNvPr id="25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26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Imagen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28" name="Imagen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9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  <p:extLst>
      <p:ext uri="{BB962C8B-B14F-4D97-AF65-F5344CB8AC3E}">
        <p14:creationId xmlns:p14="http://schemas.microsoft.com/office/powerpoint/2010/main" val="271540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3" grpId="0"/>
      <p:bldP spid="16" grpId="0" animBg="1"/>
      <p:bldP spid="18" grpId="0"/>
      <p:bldP spid="20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object 19"/>
          <p:cNvSpPr/>
          <p:nvPr/>
        </p:nvSpPr>
        <p:spPr>
          <a:xfrm>
            <a:off x="1209099" y="337833"/>
            <a:ext cx="8532777" cy="717244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</a:t>
            </a:r>
            <a:r>
              <a:rPr lang="es-EC" sz="2800" b="1" dirty="0" smtClean="0">
                <a:solidFill>
                  <a:schemeClr val="bg1"/>
                </a:solidFill>
                <a:cs typeface="Calibri" pitchFamily="34" charset="0"/>
              </a:rPr>
              <a:t>COMPROMISOS INSTITUCIONALES</a:t>
            </a:r>
            <a:endParaRPr lang="es-ES_tradnl" sz="2800" b="1" dirty="0" smtClean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es-ES_tradnl" sz="2800" b="1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727253867"/>
              </p:ext>
            </p:extLst>
          </p:nvPr>
        </p:nvGraphicFramePr>
        <p:xfrm>
          <a:off x="714422" y="1333181"/>
          <a:ext cx="9027454" cy="509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8818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4546C7-D71C-4F46-808A-1B771B3BCA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934546C7-D71C-4F46-808A-1B771B3BCA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934546C7-D71C-4F46-808A-1B771B3BCA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A26507-72AD-4ACA-BF8A-DCF965EDC7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D9A26507-72AD-4ACA-BF8A-DCF965EDC7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D9A26507-72AD-4ACA-BF8A-DCF965EDC7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158614-0386-4CC1-A87E-553874A27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60158614-0386-4CC1-A87E-553874A27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graphicEl>
                                              <a:dgm id="{60158614-0386-4CC1-A87E-553874A27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86C547-8403-4B98-85BD-C9F73FAF1F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7A86C547-8403-4B98-85BD-C9F73FAF1F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7A86C547-8403-4B98-85BD-C9F73FAF1F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9866F9-E051-46F8-999B-7D55152B18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3A9866F9-E051-46F8-999B-7D55152B18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3A9866F9-E051-46F8-999B-7D55152B18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F09650-F9FF-45CF-93EE-6FF14617B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9FF09650-F9FF-45CF-93EE-6FF14617B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9FF09650-F9FF-45CF-93EE-6FF14617B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A568C2-202B-4EF0-94AC-08768595F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62A568C2-202B-4EF0-94AC-08768595F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62A568C2-202B-4EF0-94AC-08768595F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418914"/>
            <a:ext cx="11794230" cy="2671395"/>
            <a:chOff x="0" y="513507"/>
            <a:chExt cx="11794230" cy="2671395"/>
          </a:xfrm>
        </p:grpSpPr>
        <p:pic>
          <p:nvPicPr>
            <p:cNvPr id="9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20" name="Pentágono 19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object 19"/>
          <p:cNvSpPr/>
          <p:nvPr/>
        </p:nvSpPr>
        <p:spPr>
          <a:xfrm>
            <a:off x="1209099" y="337833"/>
            <a:ext cx="8532777" cy="717244"/>
          </a:xfrm>
          <a:custGeom>
            <a:avLst/>
            <a:gdLst/>
            <a:ahLst/>
            <a:cxnLst/>
            <a:rect l="l" t="t" r="r" b="b"/>
            <a:pathLst>
              <a:path w="6411734" h="941704">
                <a:moveTo>
                  <a:pt x="6254762" y="0"/>
                </a:moveTo>
                <a:lnTo>
                  <a:pt x="149873" y="158"/>
                </a:lnTo>
                <a:lnTo>
                  <a:pt x="107569" y="7928"/>
                </a:lnTo>
                <a:lnTo>
                  <a:pt x="70065" y="26219"/>
                </a:lnTo>
                <a:lnTo>
                  <a:pt x="38994" y="53402"/>
                </a:lnTo>
                <a:lnTo>
                  <a:pt x="15987" y="87848"/>
                </a:lnTo>
                <a:lnTo>
                  <a:pt x="2678" y="127927"/>
                </a:lnTo>
                <a:lnTo>
                  <a:pt x="0" y="156972"/>
                </a:lnTo>
                <a:lnTo>
                  <a:pt x="158" y="791835"/>
                </a:lnTo>
                <a:lnTo>
                  <a:pt x="7931" y="834107"/>
                </a:lnTo>
                <a:lnTo>
                  <a:pt x="26230" y="871603"/>
                </a:lnTo>
                <a:lnTo>
                  <a:pt x="53420" y="902681"/>
                </a:lnTo>
                <a:lnTo>
                  <a:pt x="87869" y="925701"/>
                </a:lnTo>
                <a:lnTo>
                  <a:pt x="127946" y="939022"/>
                </a:lnTo>
                <a:lnTo>
                  <a:pt x="156984" y="941704"/>
                </a:lnTo>
                <a:lnTo>
                  <a:pt x="6261855" y="941547"/>
                </a:lnTo>
                <a:lnTo>
                  <a:pt x="6304130" y="933767"/>
                </a:lnTo>
                <a:lnTo>
                  <a:pt x="6341628" y="915455"/>
                </a:lnTo>
                <a:lnTo>
                  <a:pt x="6372708" y="888254"/>
                </a:lnTo>
                <a:lnTo>
                  <a:pt x="6395730" y="853803"/>
                </a:lnTo>
                <a:lnTo>
                  <a:pt x="6409052" y="813744"/>
                </a:lnTo>
                <a:lnTo>
                  <a:pt x="6411734" y="784732"/>
                </a:lnTo>
                <a:lnTo>
                  <a:pt x="6411576" y="149869"/>
                </a:lnTo>
                <a:lnTo>
                  <a:pt x="6403796" y="107556"/>
                </a:lnTo>
                <a:lnTo>
                  <a:pt x="6385485" y="70050"/>
                </a:lnTo>
                <a:lnTo>
                  <a:pt x="6358283" y="38982"/>
                </a:lnTo>
                <a:lnTo>
                  <a:pt x="6323832" y="15982"/>
                </a:lnTo>
                <a:lnTo>
                  <a:pt x="6283773" y="2677"/>
                </a:lnTo>
                <a:lnTo>
                  <a:pt x="6254762" y="0"/>
                </a:lnTo>
              </a:path>
            </a:pathLst>
          </a:custGeom>
          <a:solidFill>
            <a:srgbClr val="1F487C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es-EC" sz="2800" b="1" spc="-100" dirty="0" smtClean="0">
                <a:solidFill>
                  <a:srgbClr val="FFFFFF"/>
                </a:solidFill>
                <a:latin typeface="Rockwell"/>
                <a:cs typeface="Rockwell"/>
              </a:rPr>
              <a:t>   </a:t>
            </a:r>
            <a:r>
              <a:rPr lang="es-EC" sz="2800" b="1" dirty="0" smtClean="0">
                <a:solidFill>
                  <a:schemeClr val="bg1"/>
                </a:solidFill>
                <a:cs typeface="Calibri" pitchFamily="34" charset="0"/>
              </a:rPr>
              <a:t>COMPROMISOS INSTITUCIONALES</a:t>
            </a:r>
            <a:endParaRPr lang="es-ES_tradnl" sz="2800" b="1" dirty="0" smtClean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  <a:p>
            <a:pPr algn="ctr">
              <a:defRPr/>
            </a:pPr>
            <a:endParaRPr lang="es-ES_tradnl" sz="2800" b="1" dirty="0">
              <a:solidFill>
                <a:prstClr val="black">
                  <a:tint val="75000"/>
                </a:prstClr>
              </a:solidFill>
              <a:latin typeface="Arial"/>
              <a:cs typeface="Arial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05074093"/>
              </p:ext>
            </p:extLst>
          </p:nvPr>
        </p:nvGraphicFramePr>
        <p:xfrm>
          <a:off x="479684" y="1136158"/>
          <a:ext cx="9262191" cy="5721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021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4546C7-D71C-4F46-808A-1B771B3BCA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934546C7-D71C-4F46-808A-1B771B3BCA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A26507-72AD-4ACA-BF8A-DCF965EDC7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D9A26507-72AD-4ACA-BF8A-DCF965EDC7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158614-0386-4CC1-A87E-553874A27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dgm id="{60158614-0386-4CC1-A87E-553874A276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86C547-8403-4B98-85BD-C9F73FAF1F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7A86C547-8403-4B98-85BD-C9F73FAF1F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9866F9-E051-46F8-999B-7D55152B18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3A9866F9-E051-46F8-999B-7D55152B18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F09650-F9FF-45CF-93EE-6FF14617B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9FF09650-F9FF-45CF-93EE-6FF14617BA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A568C2-202B-4EF0-94AC-08768595F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62A568C2-202B-4EF0-94AC-08768595F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3E990E-58B4-407E-89C2-08A136B8D1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813E990E-58B4-407E-89C2-08A136B8D1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5FE1F6-FB62-4D4B-BF5A-09B3713AC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DF5FE1F6-FB62-4D4B-BF5A-09B3713AC1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81" y="1735878"/>
            <a:ext cx="6272011" cy="4043162"/>
          </a:xfrm>
          <a:prstGeom prst="rect">
            <a:avLst/>
          </a:prstGeom>
        </p:spPr>
      </p:pic>
      <p:pic>
        <p:nvPicPr>
          <p:cNvPr id="8" name="Picture 13" descr="https://encrypted-tbn1.gstatic.com/images?q=tbn:ANd9GcTa9WegvXH-0S_gHaaoHDSiWa_dBAFJUBGZkbKuyo50e50UuVl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362" y="475008"/>
            <a:ext cx="1548984" cy="5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39" y="317214"/>
            <a:ext cx="1172261" cy="7901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41866" y="1011620"/>
            <a:ext cx="66722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800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Energía limpia y Renovable </a:t>
            </a:r>
            <a:endParaRPr lang="es-EC" sz="3800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42" y="1682971"/>
            <a:ext cx="6060459" cy="4088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 descr="http://i0.wp.com/blogthinkbig.com/wp-content/uploads/2015/06/eolica-sol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77" y="1681385"/>
            <a:ext cx="6127224" cy="4074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2037569" y="6040489"/>
            <a:ext cx="8763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i="1" dirty="0" smtClean="0">
                <a:solidFill>
                  <a:schemeClr val="accent1">
                    <a:lumMod val="50000"/>
                  </a:schemeClr>
                </a:solidFill>
              </a:rPr>
              <a:t>Gracias por su atenció</a:t>
            </a:r>
            <a:r>
              <a:rPr lang="es-EC" sz="3200" b="1" i="1" dirty="0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endParaRPr lang="es-EC" sz="3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Imagen 16" descr="islas-02-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646" y="1637403"/>
            <a:ext cx="8219180" cy="5220597"/>
          </a:xfrm>
          <a:prstGeom prst="rect">
            <a:avLst/>
          </a:prstGeom>
        </p:spPr>
      </p:pic>
      <p:pic>
        <p:nvPicPr>
          <p:cNvPr id="7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71" y="1758211"/>
            <a:ext cx="6232129" cy="3998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327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/>
          <p:nvPr/>
        </p:nvPicPr>
        <p:blipFill rotWithShape="1">
          <a:blip r:embed="rId2"/>
          <a:srcRect t="28561" r="49845" b="7554"/>
          <a:stretch/>
        </p:blipFill>
        <p:spPr>
          <a:xfrm>
            <a:off x="1209100" y="1047096"/>
            <a:ext cx="10005403" cy="5810904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0" y="256754"/>
            <a:ext cx="11794230" cy="2833555"/>
            <a:chOff x="0" y="351347"/>
            <a:chExt cx="11794230" cy="283355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0" name="object 19"/>
            <p:cNvSpPr/>
            <p:nvPr/>
          </p:nvSpPr>
          <p:spPr>
            <a:xfrm>
              <a:off x="1228097" y="351347"/>
              <a:ext cx="8092556" cy="677916"/>
            </a:xfrm>
            <a:custGeom>
              <a:avLst/>
              <a:gdLst/>
              <a:ahLst/>
              <a:cxnLst/>
              <a:rect l="l" t="t" r="r" b="b"/>
              <a:pathLst>
                <a:path w="6411734" h="941704">
                  <a:moveTo>
                    <a:pt x="6254762" y="0"/>
                  </a:moveTo>
                  <a:lnTo>
                    <a:pt x="149873" y="158"/>
                  </a:lnTo>
                  <a:lnTo>
                    <a:pt x="107569" y="7928"/>
                  </a:lnTo>
                  <a:lnTo>
                    <a:pt x="70065" y="26219"/>
                  </a:lnTo>
                  <a:lnTo>
                    <a:pt x="38994" y="53402"/>
                  </a:lnTo>
                  <a:lnTo>
                    <a:pt x="15987" y="87848"/>
                  </a:lnTo>
                  <a:lnTo>
                    <a:pt x="2678" y="127927"/>
                  </a:lnTo>
                  <a:lnTo>
                    <a:pt x="0" y="156972"/>
                  </a:lnTo>
                  <a:lnTo>
                    <a:pt x="158" y="791835"/>
                  </a:lnTo>
                  <a:lnTo>
                    <a:pt x="7931" y="834107"/>
                  </a:lnTo>
                  <a:lnTo>
                    <a:pt x="26230" y="871603"/>
                  </a:lnTo>
                  <a:lnTo>
                    <a:pt x="53420" y="902681"/>
                  </a:lnTo>
                  <a:lnTo>
                    <a:pt x="87869" y="925701"/>
                  </a:lnTo>
                  <a:lnTo>
                    <a:pt x="127946" y="939022"/>
                  </a:lnTo>
                  <a:lnTo>
                    <a:pt x="156984" y="941704"/>
                  </a:lnTo>
                  <a:lnTo>
                    <a:pt x="6261855" y="941547"/>
                  </a:lnTo>
                  <a:lnTo>
                    <a:pt x="6304130" y="933767"/>
                  </a:lnTo>
                  <a:lnTo>
                    <a:pt x="6341628" y="915455"/>
                  </a:lnTo>
                  <a:lnTo>
                    <a:pt x="6372708" y="888254"/>
                  </a:lnTo>
                  <a:lnTo>
                    <a:pt x="6395730" y="853803"/>
                  </a:lnTo>
                  <a:lnTo>
                    <a:pt x="6409052" y="813744"/>
                  </a:lnTo>
                  <a:lnTo>
                    <a:pt x="6411734" y="784732"/>
                  </a:lnTo>
                  <a:lnTo>
                    <a:pt x="6411576" y="149869"/>
                  </a:lnTo>
                  <a:lnTo>
                    <a:pt x="6403796" y="107556"/>
                  </a:lnTo>
                  <a:lnTo>
                    <a:pt x="6385485" y="70050"/>
                  </a:lnTo>
                  <a:lnTo>
                    <a:pt x="6358283" y="38982"/>
                  </a:lnTo>
                  <a:lnTo>
                    <a:pt x="6323832" y="15982"/>
                  </a:lnTo>
                  <a:lnTo>
                    <a:pt x="6283773" y="2677"/>
                  </a:lnTo>
                  <a:lnTo>
                    <a:pt x="6254762" y="0"/>
                  </a:lnTo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</a:rPr>
                <a:t>SERVICIO ELÉCTRICO PARA LAS COMUNIDADES</a:t>
              </a:r>
              <a:endParaRPr sz="1400" dirty="0">
                <a:solidFill>
                  <a:prstClr val="white"/>
                </a:solidFill>
              </a:endParaRPr>
            </a:p>
          </p:txBody>
        </p:sp>
        <p:sp>
          <p:nvSpPr>
            <p:cNvPr id="11" name="Pentágono 10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</p:grpSp>
      <p:sp>
        <p:nvSpPr>
          <p:cNvPr id="16" name="object 7"/>
          <p:cNvSpPr/>
          <p:nvPr/>
        </p:nvSpPr>
        <p:spPr>
          <a:xfrm>
            <a:off x="2752561" y="1084070"/>
            <a:ext cx="4817618" cy="498221"/>
          </a:xfrm>
          <a:custGeom>
            <a:avLst/>
            <a:gdLst/>
            <a:ahLst/>
            <a:cxnLst/>
            <a:rect l="l" t="t" r="r" b="b"/>
            <a:pathLst>
              <a:path w="4817618" h="498221">
                <a:moveTo>
                  <a:pt x="4734686" y="0"/>
                </a:moveTo>
                <a:lnTo>
                  <a:pt x="79375" y="80"/>
                </a:lnTo>
                <a:lnTo>
                  <a:pt x="39178" y="12536"/>
                </a:lnTo>
                <a:lnTo>
                  <a:pt x="10769" y="42146"/>
                </a:lnTo>
                <a:lnTo>
                  <a:pt x="0" y="83058"/>
                </a:lnTo>
                <a:lnTo>
                  <a:pt x="80" y="418845"/>
                </a:lnTo>
                <a:lnTo>
                  <a:pt x="12536" y="459042"/>
                </a:lnTo>
                <a:lnTo>
                  <a:pt x="42146" y="487451"/>
                </a:lnTo>
                <a:lnTo>
                  <a:pt x="83058" y="498221"/>
                </a:lnTo>
                <a:lnTo>
                  <a:pt x="4738268" y="498145"/>
                </a:lnTo>
                <a:lnTo>
                  <a:pt x="4778476" y="485718"/>
                </a:lnTo>
                <a:lnTo>
                  <a:pt x="4806863" y="456102"/>
                </a:lnTo>
                <a:lnTo>
                  <a:pt x="4817618" y="415163"/>
                </a:lnTo>
                <a:lnTo>
                  <a:pt x="4817542" y="79476"/>
                </a:lnTo>
                <a:lnTo>
                  <a:pt x="4805151" y="39232"/>
                </a:lnTo>
                <a:lnTo>
                  <a:pt x="4775595" y="10785"/>
                </a:lnTo>
                <a:lnTo>
                  <a:pt x="4734686" y="0"/>
                </a:lnTo>
              </a:path>
            </a:pathLst>
          </a:custGeom>
          <a:solidFill>
            <a:srgbClr val="EDEBE0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800" b="1" spc="-100" dirty="0">
                <a:solidFill>
                  <a:schemeClr val="accent1">
                    <a:lumMod val="75000"/>
                  </a:schemeClr>
                </a:solidFill>
                <a:latin typeface="Rockwell"/>
                <a:cs typeface="Rockwell"/>
              </a:rPr>
              <a:t>Área de Servicio</a:t>
            </a:r>
            <a:endParaRPr sz="2800" b="1" spc="-100" dirty="0">
              <a:solidFill>
                <a:schemeClr val="accent1">
                  <a:lumMod val="75000"/>
                </a:schemeClr>
              </a:solidFill>
              <a:latin typeface="Rockwell"/>
              <a:cs typeface="Rockwell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39843" y="1880694"/>
            <a:ext cx="2333898" cy="1306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b="1" dirty="0" smtClean="0">
                <a:solidFill>
                  <a:schemeClr val="tx1"/>
                </a:solidFill>
              </a:rPr>
              <a:t>Área de Concesión:</a:t>
            </a:r>
          </a:p>
          <a:p>
            <a:r>
              <a:rPr lang="es-EC" b="1" dirty="0" smtClean="0">
                <a:solidFill>
                  <a:schemeClr val="tx1"/>
                </a:solidFill>
              </a:rPr>
              <a:t>ELECGALAPAGOS</a:t>
            </a:r>
          </a:p>
          <a:p>
            <a:r>
              <a:rPr lang="es-EC" b="1" dirty="0" smtClean="0">
                <a:solidFill>
                  <a:schemeClr val="tx1"/>
                </a:solidFill>
              </a:rPr>
              <a:t>6.638 km²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513579" y="1694717"/>
            <a:ext cx="2333898" cy="1306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b="1" dirty="0" smtClean="0">
                <a:solidFill>
                  <a:schemeClr val="tx1"/>
                </a:solidFill>
              </a:rPr>
              <a:t>Cobertura eléctrica en al provincia 99%</a:t>
            </a:r>
          </a:p>
        </p:txBody>
      </p:sp>
    </p:spTree>
    <p:extLst>
      <p:ext uri="{BB962C8B-B14F-4D97-AF65-F5344CB8AC3E}">
        <p14:creationId xmlns:p14="http://schemas.microsoft.com/office/powerpoint/2010/main" val="173201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256754"/>
            <a:ext cx="11794230" cy="2833555"/>
            <a:chOff x="0" y="351347"/>
            <a:chExt cx="11794230" cy="283355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0" name="object 19"/>
            <p:cNvSpPr/>
            <p:nvPr/>
          </p:nvSpPr>
          <p:spPr>
            <a:xfrm>
              <a:off x="1228097" y="351347"/>
              <a:ext cx="8092556" cy="677916"/>
            </a:xfrm>
            <a:custGeom>
              <a:avLst/>
              <a:gdLst/>
              <a:ahLst/>
              <a:cxnLst/>
              <a:rect l="l" t="t" r="r" b="b"/>
              <a:pathLst>
                <a:path w="6411734" h="941704">
                  <a:moveTo>
                    <a:pt x="6254762" y="0"/>
                  </a:moveTo>
                  <a:lnTo>
                    <a:pt x="149873" y="158"/>
                  </a:lnTo>
                  <a:lnTo>
                    <a:pt x="107569" y="7928"/>
                  </a:lnTo>
                  <a:lnTo>
                    <a:pt x="70065" y="26219"/>
                  </a:lnTo>
                  <a:lnTo>
                    <a:pt x="38994" y="53402"/>
                  </a:lnTo>
                  <a:lnTo>
                    <a:pt x="15987" y="87848"/>
                  </a:lnTo>
                  <a:lnTo>
                    <a:pt x="2678" y="127927"/>
                  </a:lnTo>
                  <a:lnTo>
                    <a:pt x="0" y="156972"/>
                  </a:lnTo>
                  <a:lnTo>
                    <a:pt x="158" y="791835"/>
                  </a:lnTo>
                  <a:lnTo>
                    <a:pt x="7931" y="834107"/>
                  </a:lnTo>
                  <a:lnTo>
                    <a:pt x="26230" y="871603"/>
                  </a:lnTo>
                  <a:lnTo>
                    <a:pt x="53420" y="902681"/>
                  </a:lnTo>
                  <a:lnTo>
                    <a:pt x="87869" y="925701"/>
                  </a:lnTo>
                  <a:lnTo>
                    <a:pt x="127946" y="939022"/>
                  </a:lnTo>
                  <a:lnTo>
                    <a:pt x="156984" y="941704"/>
                  </a:lnTo>
                  <a:lnTo>
                    <a:pt x="6261855" y="941547"/>
                  </a:lnTo>
                  <a:lnTo>
                    <a:pt x="6304130" y="933767"/>
                  </a:lnTo>
                  <a:lnTo>
                    <a:pt x="6341628" y="915455"/>
                  </a:lnTo>
                  <a:lnTo>
                    <a:pt x="6372708" y="888254"/>
                  </a:lnTo>
                  <a:lnTo>
                    <a:pt x="6395730" y="853803"/>
                  </a:lnTo>
                  <a:lnTo>
                    <a:pt x="6409052" y="813744"/>
                  </a:lnTo>
                  <a:lnTo>
                    <a:pt x="6411734" y="784732"/>
                  </a:lnTo>
                  <a:lnTo>
                    <a:pt x="6411576" y="149869"/>
                  </a:lnTo>
                  <a:lnTo>
                    <a:pt x="6403796" y="107556"/>
                  </a:lnTo>
                  <a:lnTo>
                    <a:pt x="6385485" y="70050"/>
                  </a:lnTo>
                  <a:lnTo>
                    <a:pt x="6358283" y="38982"/>
                  </a:lnTo>
                  <a:lnTo>
                    <a:pt x="6323832" y="15982"/>
                  </a:lnTo>
                  <a:lnTo>
                    <a:pt x="6283773" y="2677"/>
                  </a:lnTo>
                  <a:lnTo>
                    <a:pt x="6254762" y="0"/>
                  </a:lnTo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</a:rPr>
                <a:t>SERVICIO ELÉCTRICO PARA LAS COMUNIDADES</a:t>
              </a:r>
              <a:endParaRPr sz="1400" dirty="0">
                <a:solidFill>
                  <a:prstClr val="white"/>
                </a:solidFill>
              </a:endParaRPr>
            </a:p>
          </p:txBody>
        </p:sp>
        <p:sp>
          <p:nvSpPr>
            <p:cNvPr id="11" name="Pentágono 10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07" y="2308674"/>
            <a:ext cx="5506060" cy="330949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9096" y="3090309"/>
            <a:ext cx="4704972" cy="2980707"/>
          </a:xfrm>
          <a:prstGeom prst="rect">
            <a:avLst/>
          </a:prstGeom>
        </p:spPr>
      </p:pic>
      <p:sp>
        <p:nvSpPr>
          <p:cNvPr id="18" name="object 7"/>
          <p:cNvSpPr/>
          <p:nvPr/>
        </p:nvSpPr>
        <p:spPr>
          <a:xfrm>
            <a:off x="414094" y="1204530"/>
            <a:ext cx="6376449" cy="498221"/>
          </a:xfrm>
          <a:custGeom>
            <a:avLst/>
            <a:gdLst/>
            <a:ahLst/>
            <a:cxnLst/>
            <a:rect l="l" t="t" r="r" b="b"/>
            <a:pathLst>
              <a:path w="4817618" h="498221">
                <a:moveTo>
                  <a:pt x="4734686" y="0"/>
                </a:moveTo>
                <a:lnTo>
                  <a:pt x="79375" y="80"/>
                </a:lnTo>
                <a:lnTo>
                  <a:pt x="39178" y="12536"/>
                </a:lnTo>
                <a:lnTo>
                  <a:pt x="10769" y="42146"/>
                </a:lnTo>
                <a:lnTo>
                  <a:pt x="0" y="83058"/>
                </a:lnTo>
                <a:lnTo>
                  <a:pt x="80" y="418845"/>
                </a:lnTo>
                <a:lnTo>
                  <a:pt x="12536" y="459042"/>
                </a:lnTo>
                <a:lnTo>
                  <a:pt x="42146" y="487451"/>
                </a:lnTo>
                <a:lnTo>
                  <a:pt x="83058" y="498221"/>
                </a:lnTo>
                <a:lnTo>
                  <a:pt x="4738268" y="498145"/>
                </a:lnTo>
                <a:lnTo>
                  <a:pt x="4778476" y="485718"/>
                </a:lnTo>
                <a:lnTo>
                  <a:pt x="4806863" y="456102"/>
                </a:lnTo>
                <a:lnTo>
                  <a:pt x="4817618" y="415163"/>
                </a:lnTo>
                <a:lnTo>
                  <a:pt x="4817542" y="79476"/>
                </a:lnTo>
                <a:lnTo>
                  <a:pt x="4805151" y="39232"/>
                </a:lnTo>
                <a:lnTo>
                  <a:pt x="4775595" y="10785"/>
                </a:lnTo>
                <a:lnTo>
                  <a:pt x="4734686" y="0"/>
                </a:lnTo>
              </a:path>
            </a:pathLst>
          </a:custGeom>
          <a:solidFill>
            <a:srgbClr val="EDEBE0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s-EC" sz="2800" b="1" dirty="0"/>
              <a:t>INCREMENTO DE CLIENTES DE 2009 – 2015</a:t>
            </a:r>
          </a:p>
        </p:txBody>
      </p:sp>
    </p:spTree>
    <p:extLst>
      <p:ext uri="{BB962C8B-B14F-4D97-AF65-F5344CB8AC3E}">
        <p14:creationId xmlns:p14="http://schemas.microsoft.com/office/powerpoint/2010/main" val="16912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256754"/>
            <a:ext cx="11794230" cy="2833555"/>
            <a:chOff x="0" y="351347"/>
            <a:chExt cx="11794230" cy="283355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0" name="object 19"/>
            <p:cNvSpPr/>
            <p:nvPr/>
          </p:nvSpPr>
          <p:spPr>
            <a:xfrm>
              <a:off x="1228097" y="351347"/>
              <a:ext cx="8092556" cy="677916"/>
            </a:xfrm>
            <a:custGeom>
              <a:avLst/>
              <a:gdLst/>
              <a:ahLst/>
              <a:cxnLst/>
              <a:rect l="l" t="t" r="r" b="b"/>
              <a:pathLst>
                <a:path w="6411734" h="941704">
                  <a:moveTo>
                    <a:pt x="6254762" y="0"/>
                  </a:moveTo>
                  <a:lnTo>
                    <a:pt x="149873" y="158"/>
                  </a:lnTo>
                  <a:lnTo>
                    <a:pt x="107569" y="7928"/>
                  </a:lnTo>
                  <a:lnTo>
                    <a:pt x="70065" y="26219"/>
                  </a:lnTo>
                  <a:lnTo>
                    <a:pt x="38994" y="53402"/>
                  </a:lnTo>
                  <a:lnTo>
                    <a:pt x="15987" y="87848"/>
                  </a:lnTo>
                  <a:lnTo>
                    <a:pt x="2678" y="127927"/>
                  </a:lnTo>
                  <a:lnTo>
                    <a:pt x="0" y="156972"/>
                  </a:lnTo>
                  <a:lnTo>
                    <a:pt x="158" y="791835"/>
                  </a:lnTo>
                  <a:lnTo>
                    <a:pt x="7931" y="834107"/>
                  </a:lnTo>
                  <a:lnTo>
                    <a:pt x="26230" y="871603"/>
                  </a:lnTo>
                  <a:lnTo>
                    <a:pt x="53420" y="902681"/>
                  </a:lnTo>
                  <a:lnTo>
                    <a:pt x="87869" y="925701"/>
                  </a:lnTo>
                  <a:lnTo>
                    <a:pt x="127946" y="939022"/>
                  </a:lnTo>
                  <a:lnTo>
                    <a:pt x="156984" y="941704"/>
                  </a:lnTo>
                  <a:lnTo>
                    <a:pt x="6261855" y="941547"/>
                  </a:lnTo>
                  <a:lnTo>
                    <a:pt x="6304130" y="933767"/>
                  </a:lnTo>
                  <a:lnTo>
                    <a:pt x="6341628" y="915455"/>
                  </a:lnTo>
                  <a:lnTo>
                    <a:pt x="6372708" y="888254"/>
                  </a:lnTo>
                  <a:lnTo>
                    <a:pt x="6395730" y="853803"/>
                  </a:lnTo>
                  <a:lnTo>
                    <a:pt x="6409052" y="813744"/>
                  </a:lnTo>
                  <a:lnTo>
                    <a:pt x="6411734" y="784732"/>
                  </a:lnTo>
                  <a:lnTo>
                    <a:pt x="6411576" y="149869"/>
                  </a:lnTo>
                  <a:lnTo>
                    <a:pt x="6403796" y="107556"/>
                  </a:lnTo>
                  <a:lnTo>
                    <a:pt x="6385485" y="70050"/>
                  </a:lnTo>
                  <a:lnTo>
                    <a:pt x="6358283" y="38982"/>
                  </a:lnTo>
                  <a:lnTo>
                    <a:pt x="6323832" y="15982"/>
                  </a:lnTo>
                  <a:lnTo>
                    <a:pt x="6283773" y="2677"/>
                  </a:lnTo>
                  <a:lnTo>
                    <a:pt x="6254762" y="0"/>
                  </a:lnTo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</a:rPr>
                <a:t>ALUMBRADO PÚBLICO</a:t>
              </a:r>
              <a:endParaRPr sz="1400" dirty="0">
                <a:solidFill>
                  <a:prstClr val="white"/>
                </a:solidFill>
              </a:endParaRPr>
            </a:p>
          </p:txBody>
        </p:sp>
        <p:sp>
          <p:nvSpPr>
            <p:cNvPr id="11" name="Pentágono 10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</p:grpSp>
      <p:sp>
        <p:nvSpPr>
          <p:cNvPr id="13" name="object 7"/>
          <p:cNvSpPr/>
          <p:nvPr/>
        </p:nvSpPr>
        <p:spPr>
          <a:xfrm>
            <a:off x="839450" y="1517339"/>
            <a:ext cx="8364511" cy="1004095"/>
          </a:xfrm>
          <a:custGeom>
            <a:avLst/>
            <a:gdLst/>
            <a:ahLst/>
            <a:cxnLst/>
            <a:rect l="l" t="t" r="r" b="b"/>
            <a:pathLst>
              <a:path w="4817618" h="498221">
                <a:moveTo>
                  <a:pt x="4734686" y="0"/>
                </a:moveTo>
                <a:lnTo>
                  <a:pt x="79375" y="80"/>
                </a:lnTo>
                <a:lnTo>
                  <a:pt x="39178" y="12536"/>
                </a:lnTo>
                <a:lnTo>
                  <a:pt x="10769" y="42146"/>
                </a:lnTo>
                <a:lnTo>
                  <a:pt x="0" y="83058"/>
                </a:lnTo>
                <a:lnTo>
                  <a:pt x="80" y="418845"/>
                </a:lnTo>
                <a:lnTo>
                  <a:pt x="12536" y="459042"/>
                </a:lnTo>
                <a:lnTo>
                  <a:pt x="42146" y="487451"/>
                </a:lnTo>
                <a:lnTo>
                  <a:pt x="83058" y="498221"/>
                </a:lnTo>
                <a:lnTo>
                  <a:pt x="4738268" y="498145"/>
                </a:lnTo>
                <a:lnTo>
                  <a:pt x="4778476" y="485718"/>
                </a:lnTo>
                <a:lnTo>
                  <a:pt x="4806863" y="456102"/>
                </a:lnTo>
                <a:lnTo>
                  <a:pt x="4817618" y="415163"/>
                </a:lnTo>
                <a:lnTo>
                  <a:pt x="4817542" y="79476"/>
                </a:lnTo>
                <a:lnTo>
                  <a:pt x="4805151" y="39232"/>
                </a:lnTo>
                <a:lnTo>
                  <a:pt x="4775595" y="10785"/>
                </a:lnTo>
                <a:lnTo>
                  <a:pt x="4734686" y="0"/>
                </a:lnTo>
              </a:path>
            </a:pathLst>
          </a:custGeom>
          <a:solidFill>
            <a:srgbClr val="EDEBE0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lvl="0" algn="just"/>
            <a:r>
              <a:rPr lang="es-EC" sz="2000" b="1" kern="0" dirty="0" smtClean="0">
                <a:solidFill>
                  <a:schemeClr val="accent1">
                    <a:lumMod val="50000"/>
                  </a:schemeClr>
                </a:solidFill>
              </a:rPr>
              <a:t>    Expansión del servicio de Alumbrado Público, 3.042 luminarias instaladas en </a:t>
            </a:r>
          </a:p>
          <a:p>
            <a:pPr lvl="0" algn="just"/>
            <a:r>
              <a:rPr lang="es-EC" sz="2000" b="1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C" sz="2000" b="1" kern="0" dirty="0" smtClean="0">
                <a:solidFill>
                  <a:schemeClr val="accent1">
                    <a:lumMod val="50000"/>
                  </a:schemeClr>
                </a:solidFill>
              </a:rPr>
              <a:t>   toda la provincia de Galápagos.</a:t>
            </a:r>
            <a:endParaRPr kumimoji="0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635938"/>
              </p:ext>
            </p:extLst>
          </p:nvPr>
        </p:nvGraphicFramePr>
        <p:xfrm>
          <a:off x="509666" y="3090309"/>
          <a:ext cx="2938071" cy="227617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22517"/>
                <a:gridCol w="1315554"/>
              </a:tblGrid>
              <a:tr h="4552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 smtClean="0">
                          <a:effectLst/>
                        </a:rPr>
                        <a:t>TIPO LUMINARIA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u="none" strike="noStrike" dirty="0" smtClean="0">
                          <a:effectLst/>
                        </a:rPr>
                        <a:t>CANTIDAD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5523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</a:rPr>
                        <a:t>Sodio Cerrada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1663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5523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 dirty="0">
                          <a:effectLst/>
                        </a:rPr>
                        <a:t>Inducción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1070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5523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>
                          <a:effectLst/>
                        </a:rPr>
                        <a:t>LED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285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55234"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u="none" strike="noStrike">
                          <a:effectLst/>
                        </a:rPr>
                        <a:t>Reflector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24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256" y="2695243"/>
            <a:ext cx="4916773" cy="368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7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256754"/>
            <a:ext cx="11794230" cy="2833555"/>
            <a:chOff x="0" y="351347"/>
            <a:chExt cx="11794230" cy="283355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0" name="object 19"/>
            <p:cNvSpPr/>
            <p:nvPr/>
          </p:nvSpPr>
          <p:spPr>
            <a:xfrm>
              <a:off x="1228097" y="351347"/>
              <a:ext cx="8092556" cy="677916"/>
            </a:xfrm>
            <a:custGeom>
              <a:avLst/>
              <a:gdLst/>
              <a:ahLst/>
              <a:cxnLst/>
              <a:rect l="l" t="t" r="r" b="b"/>
              <a:pathLst>
                <a:path w="6411734" h="941704">
                  <a:moveTo>
                    <a:pt x="6254762" y="0"/>
                  </a:moveTo>
                  <a:lnTo>
                    <a:pt x="149873" y="158"/>
                  </a:lnTo>
                  <a:lnTo>
                    <a:pt x="107569" y="7928"/>
                  </a:lnTo>
                  <a:lnTo>
                    <a:pt x="70065" y="26219"/>
                  </a:lnTo>
                  <a:lnTo>
                    <a:pt x="38994" y="53402"/>
                  </a:lnTo>
                  <a:lnTo>
                    <a:pt x="15987" y="87848"/>
                  </a:lnTo>
                  <a:lnTo>
                    <a:pt x="2678" y="127927"/>
                  </a:lnTo>
                  <a:lnTo>
                    <a:pt x="0" y="156972"/>
                  </a:lnTo>
                  <a:lnTo>
                    <a:pt x="158" y="791835"/>
                  </a:lnTo>
                  <a:lnTo>
                    <a:pt x="7931" y="834107"/>
                  </a:lnTo>
                  <a:lnTo>
                    <a:pt x="26230" y="871603"/>
                  </a:lnTo>
                  <a:lnTo>
                    <a:pt x="53420" y="902681"/>
                  </a:lnTo>
                  <a:lnTo>
                    <a:pt x="87869" y="925701"/>
                  </a:lnTo>
                  <a:lnTo>
                    <a:pt x="127946" y="939022"/>
                  </a:lnTo>
                  <a:lnTo>
                    <a:pt x="156984" y="941704"/>
                  </a:lnTo>
                  <a:lnTo>
                    <a:pt x="6261855" y="941547"/>
                  </a:lnTo>
                  <a:lnTo>
                    <a:pt x="6304130" y="933767"/>
                  </a:lnTo>
                  <a:lnTo>
                    <a:pt x="6341628" y="915455"/>
                  </a:lnTo>
                  <a:lnTo>
                    <a:pt x="6372708" y="888254"/>
                  </a:lnTo>
                  <a:lnTo>
                    <a:pt x="6395730" y="853803"/>
                  </a:lnTo>
                  <a:lnTo>
                    <a:pt x="6409052" y="813744"/>
                  </a:lnTo>
                  <a:lnTo>
                    <a:pt x="6411734" y="784732"/>
                  </a:lnTo>
                  <a:lnTo>
                    <a:pt x="6411576" y="149869"/>
                  </a:lnTo>
                  <a:lnTo>
                    <a:pt x="6403796" y="107556"/>
                  </a:lnTo>
                  <a:lnTo>
                    <a:pt x="6385485" y="70050"/>
                  </a:lnTo>
                  <a:lnTo>
                    <a:pt x="6358283" y="38982"/>
                  </a:lnTo>
                  <a:lnTo>
                    <a:pt x="6323832" y="15982"/>
                  </a:lnTo>
                  <a:lnTo>
                    <a:pt x="6283773" y="2677"/>
                  </a:lnTo>
                  <a:lnTo>
                    <a:pt x="6254762" y="0"/>
                  </a:lnTo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</a:rPr>
                <a:t>ALUMBRADO PÚBLICO</a:t>
              </a:r>
              <a:endParaRPr sz="1400" dirty="0">
                <a:solidFill>
                  <a:prstClr val="white"/>
                </a:solidFill>
              </a:endParaRPr>
            </a:p>
          </p:txBody>
        </p:sp>
        <p:sp>
          <p:nvSpPr>
            <p:cNvPr id="11" name="Pentágono 10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</p:grpSp>
      <p:sp>
        <p:nvSpPr>
          <p:cNvPr id="13" name="object 7"/>
          <p:cNvSpPr/>
          <p:nvPr/>
        </p:nvSpPr>
        <p:spPr>
          <a:xfrm>
            <a:off x="2342794" y="1333181"/>
            <a:ext cx="6060977" cy="720770"/>
          </a:xfrm>
          <a:custGeom>
            <a:avLst/>
            <a:gdLst/>
            <a:ahLst/>
            <a:cxnLst/>
            <a:rect l="l" t="t" r="r" b="b"/>
            <a:pathLst>
              <a:path w="4817618" h="498221">
                <a:moveTo>
                  <a:pt x="4734686" y="0"/>
                </a:moveTo>
                <a:lnTo>
                  <a:pt x="79375" y="80"/>
                </a:lnTo>
                <a:lnTo>
                  <a:pt x="39178" y="12536"/>
                </a:lnTo>
                <a:lnTo>
                  <a:pt x="10769" y="42146"/>
                </a:lnTo>
                <a:lnTo>
                  <a:pt x="0" y="83058"/>
                </a:lnTo>
                <a:lnTo>
                  <a:pt x="80" y="418845"/>
                </a:lnTo>
                <a:lnTo>
                  <a:pt x="12536" y="459042"/>
                </a:lnTo>
                <a:lnTo>
                  <a:pt x="42146" y="487451"/>
                </a:lnTo>
                <a:lnTo>
                  <a:pt x="83058" y="498221"/>
                </a:lnTo>
                <a:lnTo>
                  <a:pt x="4738268" y="498145"/>
                </a:lnTo>
                <a:lnTo>
                  <a:pt x="4778476" y="485718"/>
                </a:lnTo>
                <a:lnTo>
                  <a:pt x="4806863" y="456102"/>
                </a:lnTo>
                <a:lnTo>
                  <a:pt x="4817618" y="415163"/>
                </a:lnTo>
                <a:lnTo>
                  <a:pt x="4817542" y="79476"/>
                </a:lnTo>
                <a:lnTo>
                  <a:pt x="4805151" y="39232"/>
                </a:lnTo>
                <a:lnTo>
                  <a:pt x="4775595" y="10785"/>
                </a:lnTo>
                <a:lnTo>
                  <a:pt x="4734686" y="0"/>
                </a:lnTo>
              </a:path>
            </a:pathLst>
          </a:custGeom>
          <a:solidFill>
            <a:srgbClr val="EDEBE0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lvl="0" algn="ctr"/>
            <a:r>
              <a:rPr lang="es-EC" sz="2000" b="1" kern="0" dirty="0">
                <a:solidFill>
                  <a:schemeClr val="accent1">
                    <a:lumMod val="50000"/>
                  </a:schemeClr>
                </a:solidFill>
              </a:rPr>
              <a:t>Regeneración urbana </a:t>
            </a:r>
            <a:r>
              <a:rPr lang="es-EC" sz="2000" b="1" kern="0" dirty="0" smtClean="0">
                <a:solidFill>
                  <a:schemeClr val="accent1">
                    <a:lumMod val="50000"/>
                  </a:schemeClr>
                </a:solidFill>
              </a:rPr>
              <a:t>del malecón </a:t>
            </a:r>
            <a:r>
              <a:rPr lang="es-EC" sz="2000" b="1" kern="0" dirty="0">
                <a:solidFill>
                  <a:schemeClr val="accent1">
                    <a:lumMod val="50000"/>
                  </a:schemeClr>
                </a:solidFill>
              </a:rPr>
              <a:t>de San </a:t>
            </a:r>
            <a:r>
              <a:rPr lang="es-EC" sz="2000" b="1" kern="0" dirty="0" smtClean="0">
                <a:solidFill>
                  <a:schemeClr val="accent1">
                    <a:lumMod val="50000"/>
                  </a:schemeClr>
                </a:solidFill>
              </a:rPr>
              <a:t>Cristóbal</a:t>
            </a:r>
            <a:endParaRPr lang="es-EC" sz="2000" b="1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3" descr="\\ECS-FS-01\Aplicaciones1\Fsegovia\Proyectos\Galápagos\San Cristobal\Malecón Pto Baquerizo Moreno\Malecón Pto Baquerizo Moreno Ampera Joint dí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22" y="2349409"/>
            <a:ext cx="4751221" cy="259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\\ECS-FS-01\Aplicaciones1\Fsegovia\Proyectos\Galápagos\San Cristobal\Malecón Pto Baquerizo Moreno\Malecón Pto Baquerizo Moreno noche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08" y="3536425"/>
            <a:ext cx="4214350" cy="22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5 CuadroTexto"/>
          <p:cNvSpPr txBox="1"/>
          <p:nvPr/>
        </p:nvSpPr>
        <p:spPr>
          <a:xfrm>
            <a:off x="686422" y="5334204"/>
            <a:ext cx="4030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Reducción de 282 luminarias de descarga (Hg y VSAP) a 63 luminarias LED)</a:t>
            </a:r>
            <a:endParaRPr kumimoji="0" lang="es-EC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561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0" y="256754"/>
            <a:ext cx="11794230" cy="2833555"/>
            <a:chOff x="0" y="351347"/>
            <a:chExt cx="11794230" cy="2833555"/>
          </a:xfrm>
        </p:grpSpPr>
        <p:pic>
          <p:nvPicPr>
            <p:cNvPr id="8" name="Picture 13" descr="https://encrypted-tbn1.gstatic.com/images?q=tbn:ANd9GcTa9WegvXH-0S_gHaaoHDSiWa_dBAFJUBGZkbKuyo50e50UuVl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5246" y="1611932"/>
              <a:ext cx="1548984" cy="536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3472" y="575574"/>
              <a:ext cx="1222397" cy="852200"/>
            </a:xfrm>
            <a:prstGeom prst="rect">
              <a:avLst/>
            </a:prstGeom>
          </p:spPr>
        </p:pic>
        <p:sp>
          <p:nvSpPr>
            <p:cNvPr id="10" name="object 19"/>
            <p:cNvSpPr/>
            <p:nvPr/>
          </p:nvSpPr>
          <p:spPr>
            <a:xfrm>
              <a:off x="1228097" y="351347"/>
              <a:ext cx="8092556" cy="677916"/>
            </a:xfrm>
            <a:custGeom>
              <a:avLst/>
              <a:gdLst/>
              <a:ahLst/>
              <a:cxnLst/>
              <a:rect l="l" t="t" r="r" b="b"/>
              <a:pathLst>
                <a:path w="6411734" h="941704">
                  <a:moveTo>
                    <a:pt x="6254762" y="0"/>
                  </a:moveTo>
                  <a:lnTo>
                    <a:pt x="149873" y="158"/>
                  </a:lnTo>
                  <a:lnTo>
                    <a:pt x="107569" y="7928"/>
                  </a:lnTo>
                  <a:lnTo>
                    <a:pt x="70065" y="26219"/>
                  </a:lnTo>
                  <a:lnTo>
                    <a:pt x="38994" y="53402"/>
                  </a:lnTo>
                  <a:lnTo>
                    <a:pt x="15987" y="87848"/>
                  </a:lnTo>
                  <a:lnTo>
                    <a:pt x="2678" y="127927"/>
                  </a:lnTo>
                  <a:lnTo>
                    <a:pt x="0" y="156972"/>
                  </a:lnTo>
                  <a:lnTo>
                    <a:pt x="158" y="791835"/>
                  </a:lnTo>
                  <a:lnTo>
                    <a:pt x="7931" y="834107"/>
                  </a:lnTo>
                  <a:lnTo>
                    <a:pt x="26230" y="871603"/>
                  </a:lnTo>
                  <a:lnTo>
                    <a:pt x="53420" y="902681"/>
                  </a:lnTo>
                  <a:lnTo>
                    <a:pt x="87869" y="925701"/>
                  </a:lnTo>
                  <a:lnTo>
                    <a:pt x="127946" y="939022"/>
                  </a:lnTo>
                  <a:lnTo>
                    <a:pt x="156984" y="941704"/>
                  </a:lnTo>
                  <a:lnTo>
                    <a:pt x="6261855" y="941547"/>
                  </a:lnTo>
                  <a:lnTo>
                    <a:pt x="6304130" y="933767"/>
                  </a:lnTo>
                  <a:lnTo>
                    <a:pt x="6341628" y="915455"/>
                  </a:lnTo>
                  <a:lnTo>
                    <a:pt x="6372708" y="888254"/>
                  </a:lnTo>
                  <a:lnTo>
                    <a:pt x="6395730" y="853803"/>
                  </a:lnTo>
                  <a:lnTo>
                    <a:pt x="6409052" y="813744"/>
                  </a:lnTo>
                  <a:lnTo>
                    <a:pt x="6411734" y="784732"/>
                  </a:lnTo>
                  <a:lnTo>
                    <a:pt x="6411576" y="149869"/>
                  </a:lnTo>
                  <a:lnTo>
                    <a:pt x="6403796" y="107556"/>
                  </a:lnTo>
                  <a:lnTo>
                    <a:pt x="6385485" y="70050"/>
                  </a:lnTo>
                  <a:lnTo>
                    <a:pt x="6358283" y="38982"/>
                  </a:lnTo>
                  <a:lnTo>
                    <a:pt x="6323832" y="15982"/>
                  </a:lnTo>
                  <a:lnTo>
                    <a:pt x="6283773" y="2677"/>
                  </a:lnTo>
                  <a:lnTo>
                    <a:pt x="6254762" y="0"/>
                  </a:lnTo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s-EC" sz="2000" b="1" spc="-100" dirty="0" smtClean="0">
                  <a:solidFill>
                    <a:srgbClr val="FFFFFF"/>
                  </a:solidFill>
                  <a:latin typeface="Rockwell"/>
                </a:rPr>
                <a:t>ALUMBRADO PÚBLICO</a:t>
              </a:r>
              <a:endParaRPr sz="1400" dirty="0">
                <a:solidFill>
                  <a:prstClr val="white"/>
                </a:solidFill>
              </a:endParaRPr>
            </a:p>
          </p:txBody>
        </p:sp>
        <p:sp>
          <p:nvSpPr>
            <p:cNvPr id="11" name="Pentágono 10"/>
            <p:cNvSpPr/>
            <p:nvPr/>
          </p:nvSpPr>
          <p:spPr>
            <a:xfrm>
              <a:off x="0" y="513507"/>
              <a:ext cx="1209100" cy="353596"/>
            </a:xfrm>
            <a:prstGeom prst="homePlate">
              <a:avLst/>
            </a:prstGeom>
            <a:gradFill flip="none" rotWithShape="1">
              <a:gsLst>
                <a:gs pos="0">
                  <a:srgbClr val="0FCF4A">
                    <a:shade val="30000"/>
                    <a:satMod val="115000"/>
                  </a:srgbClr>
                </a:gs>
                <a:gs pos="50000">
                  <a:srgbClr val="0FCF4A">
                    <a:shade val="67500"/>
                    <a:satMod val="115000"/>
                  </a:srgbClr>
                </a:gs>
                <a:gs pos="100000">
                  <a:srgbClr val="0FCF4A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rgbClr val="0FC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prstClr val="white"/>
                </a:solidFill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608" y="2394770"/>
              <a:ext cx="1172261" cy="790132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97" y="2695243"/>
            <a:ext cx="8605046" cy="2931390"/>
          </a:xfrm>
          <a:prstGeom prst="rect">
            <a:avLst/>
          </a:prstGeom>
        </p:spPr>
      </p:pic>
      <p:sp>
        <p:nvSpPr>
          <p:cNvPr id="13" name="object 7"/>
          <p:cNvSpPr/>
          <p:nvPr/>
        </p:nvSpPr>
        <p:spPr>
          <a:xfrm>
            <a:off x="2482132" y="1406288"/>
            <a:ext cx="6000018" cy="647663"/>
          </a:xfrm>
          <a:custGeom>
            <a:avLst/>
            <a:gdLst/>
            <a:ahLst/>
            <a:cxnLst/>
            <a:rect l="l" t="t" r="r" b="b"/>
            <a:pathLst>
              <a:path w="4817618" h="498221">
                <a:moveTo>
                  <a:pt x="4734686" y="0"/>
                </a:moveTo>
                <a:lnTo>
                  <a:pt x="79375" y="80"/>
                </a:lnTo>
                <a:lnTo>
                  <a:pt x="39178" y="12536"/>
                </a:lnTo>
                <a:lnTo>
                  <a:pt x="10769" y="42146"/>
                </a:lnTo>
                <a:lnTo>
                  <a:pt x="0" y="83058"/>
                </a:lnTo>
                <a:lnTo>
                  <a:pt x="80" y="418845"/>
                </a:lnTo>
                <a:lnTo>
                  <a:pt x="12536" y="459042"/>
                </a:lnTo>
                <a:lnTo>
                  <a:pt x="42146" y="487451"/>
                </a:lnTo>
                <a:lnTo>
                  <a:pt x="83058" y="498221"/>
                </a:lnTo>
                <a:lnTo>
                  <a:pt x="4738268" y="498145"/>
                </a:lnTo>
                <a:lnTo>
                  <a:pt x="4778476" y="485718"/>
                </a:lnTo>
                <a:lnTo>
                  <a:pt x="4806863" y="456102"/>
                </a:lnTo>
                <a:lnTo>
                  <a:pt x="4817618" y="415163"/>
                </a:lnTo>
                <a:lnTo>
                  <a:pt x="4817542" y="79476"/>
                </a:lnTo>
                <a:lnTo>
                  <a:pt x="4805151" y="39232"/>
                </a:lnTo>
                <a:lnTo>
                  <a:pt x="4775595" y="10785"/>
                </a:lnTo>
                <a:lnTo>
                  <a:pt x="4734686" y="0"/>
                </a:lnTo>
              </a:path>
            </a:pathLst>
          </a:custGeom>
          <a:solidFill>
            <a:srgbClr val="EDEBE0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lvl="0" algn="ctr"/>
            <a:r>
              <a:rPr lang="es-EC" sz="2000" b="1" kern="0" dirty="0">
                <a:solidFill>
                  <a:schemeClr val="accent1">
                    <a:lumMod val="50000"/>
                  </a:schemeClr>
                </a:solidFill>
              </a:rPr>
              <a:t>Mantenimiento preventivo y correctivo del alumbrado público</a:t>
            </a:r>
            <a:endParaRPr kumimoji="0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9770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880</TotalTime>
  <Words>1913</Words>
  <Application>Microsoft Office PowerPoint</Application>
  <PresentationFormat>Panorámica</PresentationFormat>
  <Paragraphs>356</Paragraphs>
  <Slides>44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3" baseType="lpstr">
      <vt:lpstr>MS Mincho</vt:lpstr>
      <vt:lpstr>Arial</vt:lpstr>
      <vt:lpstr>Calibri</vt:lpstr>
      <vt:lpstr>Calibri Light</vt:lpstr>
      <vt:lpstr>Georgia</vt:lpstr>
      <vt:lpstr>Rockwell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Rodriguez</dc:creator>
  <cp:lastModifiedBy>Diana Rojas</cp:lastModifiedBy>
  <cp:revision>89</cp:revision>
  <dcterms:created xsi:type="dcterms:W3CDTF">2016-03-03T20:04:12Z</dcterms:created>
  <dcterms:modified xsi:type="dcterms:W3CDTF">2016-03-21T17:23:42Z</dcterms:modified>
</cp:coreProperties>
</file>